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57" r:id="rId4"/>
    <p:sldId id="258" r:id="rId5"/>
    <p:sldId id="264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6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084" y="1569834"/>
            <a:ext cx="7434611" cy="1419429"/>
          </a:xfrm>
        </p:spPr>
        <p:txBody>
          <a:bodyPr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3" y="3155787"/>
            <a:ext cx="7434612" cy="1072265"/>
          </a:xfrm>
        </p:spPr>
        <p:txBody>
          <a:bodyPr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81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2084" y="1569834"/>
            <a:ext cx="7434611" cy="1419429"/>
          </a:xfrm>
        </p:spPr>
        <p:txBody>
          <a:bodyPr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3" y="3155787"/>
            <a:ext cx="7434612" cy="1072265"/>
          </a:xfrm>
        </p:spPr>
        <p:txBody>
          <a:bodyPr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3"/>
          <p:cNvSpPr>
            <a:spLocks noGrp="1"/>
          </p:cNvSpPr>
          <p:nvPr>
            <p:ph type="dt" sz="half" idx="13"/>
          </p:nvPr>
        </p:nvSpPr>
        <p:spPr>
          <a:xfrm>
            <a:off x="461434" y="4089691"/>
            <a:ext cx="5516033" cy="457200"/>
          </a:xfrm>
          <a:prstGeom prst="rect">
            <a:avLst/>
          </a:prstGeom>
        </p:spPr>
        <p:txBody>
          <a:bodyPr/>
          <a:lstStyle>
            <a:lvl1pPr marL="0" indent="-3657600" algn="l" defTabSz="914400" rtl="0" eaLnBrk="1" latinLnBrk="0" hangingPunct="1"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-3657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8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084" y="1569834"/>
            <a:ext cx="7434611" cy="1419429"/>
          </a:xfrm>
        </p:spPr>
        <p:txBody>
          <a:bodyPr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3" y="3155787"/>
            <a:ext cx="7434612" cy="1072265"/>
          </a:xfrm>
        </p:spPr>
        <p:txBody>
          <a:bodyPr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3"/>
          </p:nvPr>
        </p:nvSpPr>
        <p:spPr>
          <a:xfrm>
            <a:off x="461434" y="4089691"/>
            <a:ext cx="5516033" cy="457200"/>
          </a:xfrm>
          <a:prstGeom prst="rect">
            <a:avLst/>
          </a:prstGeom>
        </p:spPr>
        <p:txBody>
          <a:bodyPr/>
          <a:lstStyle>
            <a:lvl1pPr marL="0" indent="-3657600" algn="l" defTabSz="914400" rtl="0" eaLnBrk="1" latinLnBrk="0" hangingPunct="1"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-3657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13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544445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474720"/>
            <a:ext cx="12192000" cy="3383280"/>
          </a:xfrm>
          <a:blipFill>
            <a:blip r:embed="rId2"/>
            <a:stretch>
              <a:fillRect/>
            </a:stretch>
          </a:blipFill>
        </p:spPr>
        <p:txBody>
          <a:bodyPr lIns="457200" tIns="822960" rIns="2834640"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4" y="5201174"/>
            <a:ext cx="7435201" cy="897085"/>
          </a:xfrm>
        </p:spPr>
        <p:txBody>
          <a:bodyPr anchor="b" anchorCtr="0"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3"/>
          </p:nvPr>
        </p:nvSpPr>
        <p:spPr>
          <a:xfrm>
            <a:off x="461434" y="6094704"/>
            <a:ext cx="5516033" cy="457200"/>
          </a:xfrm>
          <a:prstGeom prst="rect">
            <a:avLst/>
          </a:prstGeom>
        </p:spPr>
        <p:txBody>
          <a:bodyPr/>
          <a:lstStyle>
            <a:lvl1pPr marL="0" indent="-3657600" algn="l" defTabSz="914400" rtl="0" eaLnBrk="1" latinLnBrk="0" hangingPunct="1"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-3657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28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084" y="1569834"/>
            <a:ext cx="7434611" cy="1419429"/>
          </a:xfrm>
        </p:spPr>
        <p:txBody>
          <a:bodyPr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3" y="3155787"/>
            <a:ext cx="7434612" cy="1072265"/>
          </a:xfrm>
        </p:spPr>
        <p:txBody>
          <a:bodyPr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36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084" y="1569834"/>
            <a:ext cx="7434611" cy="1419429"/>
          </a:xfrm>
        </p:spPr>
        <p:txBody>
          <a:bodyPr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3" y="3155787"/>
            <a:ext cx="7434612" cy="1072265"/>
          </a:xfrm>
        </p:spPr>
        <p:txBody>
          <a:bodyPr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7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544445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79392"/>
            <a:ext cx="12192000" cy="2578608"/>
          </a:xfrm>
          <a:blipFill>
            <a:blip r:embed="rId2"/>
            <a:stretch>
              <a:fillRect/>
            </a:stretch>
          </a:blipFill>
        </p:spPr>
        <p:txBody>
          <a:bodyPr lIns="457200" tIns="640080" rIns="2834640"/>
          <a:lstStyle>
            <a:lvl1pPr>
              <a:defRPr sz="2800">
                <a:solidFill>
                  <a:srgbClr val="A6093D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 goes here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2084" y="5662569"/>
            <a:ext cx="7435201" cy="897085"/>
          </a:xfrm>
        </p:spPr>
        <p:txBody>
          <a:bodyPr anchor="b" anchorCtr="0"/>
          <a:lstStyle>
            <a:lvl1pPr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90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890337"/>
            <a:ext cx="12192000" cy="4708357"/>
          </a:xfrm>
        </p:spPr>
        <p:txBody>
          <a:bodyPr anchor="ctr"/>
          <a:lstStyle>
            <a:lvl1pPr marL="118872" indent="-182880" algn="ctr">
              <a:lnSpc>
                <a:spcPct val="120000"/>
              </a:lnSpc>
              <a:defRPr b="0"/>
            </a:lvl1pPr>
          </a:lstStyle>
          <a:p>
            <a:r>
              <a:rPr lang="en-US" dirty="0"/>
              <a:t>“Hanging Quote – 28pt Arial, </a:t>
            </a:r>
            <a:br>
              <a:rPr lang="en-US" dirty="0"/>
            </a:br>
            <a:r>
              <a:rPr lang="en-US" dirty="0" err="1"/>
              <a:t>UCHealth</a:t>
            </a:r>
            <a:r>
              <a:rPr lang="en-US" dirty="0"/>
              <a:t> Dark Red”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36776"/>
            <a:ext cx="11271250" cy="4422712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640080">
              <a:defRPr/>
            </a:lvl2pPr>
            <a:lvl3pPr marL="822960">
              <a:defRPr sz="1600"/>
            </a:lvl3pPr>
            <a:lvl4pPr marL="822960" indent="-182880">
              <a:buSzPct val="100000"/>
              <a:buFont typeface="Arial" panose="020B0604020202020204" pitchFamily="34" charset="0"/>
              <a:buChar char="-"/>
              <a:defRPr sz="1600"/>
            </a:lvl4pPr>
            <a:lvl5pPr marL="822960" indent="-182880">
              <a:buFont typeface="Arial" panose="020B0604020202020204" pitchFamily="34" charset="0"/>
              <a:buChar char="-"/>
              <a:defRPr sz="1600"/>
            </a:lvl5pPr>
            <a:lvl6pPr marL="822960" indent="-182880">
              <a:buFont typeface="Arial" panose="020B0604020202020204" pitchFamily="34" charset="0"/>
              <a:buChar char="-"/>
              <a:defRPr sz="1600"/>
            </a:lvl6pPr>
            <a:lvl7pPr marL="822960" indent="-182880">
              <a:buSzPct val="100000"/>
              <a:buFont typeface="Arial" panose="020B0604020202020204" pitchFamily="34" charset="0"/>
              <a:buChar char="-"/>
              <a:defRPr sz="1600"/>
            </a:lvl7pPr>
            <a:lvl8pPr marL="822960" indent="-182880">
              <a:buSzPct val="100000"/>
              <a:buFont typeface="Arial" panose="020B0604020202020204" pitchFamily="34" charset="0"/>
              <a:buChar char="-"/>
              <a:defRPr sz="1600"/>
            </a:lvl8pPr>
            <a:lvl9pPr marL="822960" indent="-182880">
              <a:buSzPct val="100000"/>
              <a:buFont typeface="Arial" panose="020B0604020202020204" pitchFamily="34" charset="0"/>
              <a:buChar char="-"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405095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57200" y="1638300"/>
            <a:ext cx="11266247" cy="44180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461434" y="6056315"/>
            <a:ext cx="8377766" cy="476010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8182446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5613" y="1638300"/>
            <a:ext cx="9356105" cy="703847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57200" y="2514600"/>
            <a:ext cx="11266247" cy="3541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461434" y="6056315"/>
            <a:ext cx="8377766" cy="476010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131491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5613" y="1638301"/>
            <a:ext cx="9356105" cy="685799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57200" y="2514600"/>
            <a:ext cx="5506916" cy="3541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22"/>
          </p:nvPr>
        </p:nvSpPr>
        <p:spPr>
          <a:xfrm>
            <a:off x="6215063" y="2530476"/>
            <a:ext cx="5514853" cy="3525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461434" y="6059487"/>
            <a:ext cx="8377766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734171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5613" y="1638300"/>
            <a:ext cx="9356105" cy="6858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57200" y="2530474"/>
            <a:ext cx="3584455" cy="35258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7"/>
          </p:nvPr>
        </p:nvSpPr>
        <p:spPr>
          <a:xfrm>
            <a:off x="4286250" y="2538271"/>
            <a:ext cx="3607740" cy="35417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8"/>
          </p:nvPr>
        </p:nvSpPr>
        <p:spPr>
          <a:xfrm>
            <a:off x="8145462" y="2530474"/>
            <a:ext cx="3582867" cy="35258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61434" y="6059487"/>
            <a:ext cx="8377766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409156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1 column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2555" y="1638301"/>
            <a:ext cx="7444140" cy="685799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57200" y="2514600"/>
            <a:ext cx="7434611" cy="3541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8145463" y="1638301"/>
            <a:ext cx="3582867" cy="4418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1434" y="6059487"/>
            <a:ext cx="8377766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387208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2 column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2555" y="1638301"/>
            <a:ext cx="7444140" cy="685799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457200" y="2530476"/>
            <a:ext cx="3584455" cy="3525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7"/>
          </p:nvPr>
        </p:nvSpPr>
        <p:spPr>
          <a:xfrm>
            <a:off x="4288955" y="2530476"/>
            <a:ext cx="3607740" cy="3525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8"/>
          </p:nvPr>
        </p:nvSpPr>
        <p:spPr>
          <a:xfrm>
            <a:off x="8145464" y="1638300"/>
            <a:ext cx="3582866" cy="44180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61434" y="6059487"/>
            <a:ext cx="8385787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491742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comparison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5612" y="1638300"/>
            <a:ext cx="5513387" cy="441801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215063" y="1638300"/>
            <a:ext cx="5513267" cy="441801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1433" y="6059487"/>
            <a:ext cx="8385787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819130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comparison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5612" y="1638300"/>
            <a:ext cx="3590925" cy="441801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286250" y="1638301"/>
            <a:ext cx="3624735" cy="4418012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45463" y="1638300"/>
            <a:ext cx="3601920" cy="441801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1434" y="6056313"/>
            <a:ext cx="8385787" cy="476012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3"/>
          </p:nvPr>
        </p:nvSpPr>
        <p:spPr>
          <a:xfrm>
            <a:off x="461433" y="6605590"/>
            <a:ext cx="3048000" cy="157940"/>
          </a:xfrm>
          <a:prstGeom prst="rect">
            <a:avLst/>
          </a:prstGeom>
        </p:spPr>
        <p:txBody>
          <a:bodyPr anchor="b" anchorCtr="0"/>
          <a:lstStyle>
            <a:lvl1pPr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1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57200" y="1636776"/>
            <a:ext cx="11266247" cy="439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1433" y="6030975"/>
            <a:ext cx="8385787" cy="501349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03623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55613" y="1636776"/>
            <a:ext cx="5513387" cy="4418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7"/>
          </p:nvPr>
        </p:nvSpPr>
        <p:spPr>
          <a:xfrm>
            <a:off x="6215063" y="1638301"/>
            <a:ext cx="5513267" cy="4418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1434" y="6054787"/>
            <a:ext cx="8377766" cy="4775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003560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57200" y="1638300"/>
            <a:ext cx="3584455" cy="4418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7"/>
          </p:nvPr>
        </p:nvSpPr>
        <p:spPr>
          <a:xfrm>
            <a:off x="4286251" y="1638301"/>
            <a:ext cx="3615352" cy="4418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8145464" y="1636777"/>
            <a:ext cx="3592394" cy="442271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61434" y="6059487"/>
            <a:ext cx="8377766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4026851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55614" y="1638300"/>
            <a:ext cx="3590924" cy="4418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7"/>
          </p:nvPr>
        </p:nvSpPr>
        <p:spPr>
          <a:xfrm>
            <a:off x="4286250" y="1638301"/>
            <a:ext cx="7442080" cy="4418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1434" y="6059487"/>
            <a:ext cx="8393808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6815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55614" y="1638300"/>
            <a:ext cx="7450136" cy="4421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7"/>
          </p:nvPr>
        </p:nvSpPr>
        <p:spPr>
          <a:xfrm>
            <a:off x="8145464" y="1638301"/>
            <a:ext cx="3589336" cy="4421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1433" y="6059487"/>
            <a:ext cx="8369745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596534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mpare_top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5613" y="1638301"/>
            <a:ext cx="3590925" cy="685799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55613" y="2530475"/>
            <a:ext cx="3590925" cy="352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25"/>
          </p:nvPr>
        </p:nvSpPr>
        <p:spPr>
          <a:xfrm>
            <a:off x="4286250" y="2530476"/>
            <a:ext cx="3610444" cy="3525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27"/>
          </p:nvPr>
        </p:nvSpPr>
        <p:spPr>
          <a:xfrm>
            <a:off x="8145463" y="2530474"/>
            <a:ext cx="3582865" cy="35258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461433" y="6056315"/>
            <a:ext cx="8385787" cy="476010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4286250" y="1638301"/>
            <a:ext cx="3625736" cy="685799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1"/>
          </p:nvPr>
        </p:nvSpPr>
        <p:spPr>
          <a:xfrm>
            <a:off x="8145463" y="1638300"/>
            <a:ext cx="3591678" cy="6858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spcAft>
                <a:spcPts val="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spcAft>
                <a:spcPts val="0"/>
              </a:spcAft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777079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mpare_bottom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2557" y="4737102"/>
            <a:ext cx="3617268" cy="1309687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55613" y="1638300"/>
            <a:ext cx="3614209" cy="28860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282603" y="4737102"/>
            <a:ext cx="3617268" cy="13096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25"/>
          </p:nvPr>
        </p:nvSpPr>
        <p:spPr>
          <a:xfrm>
            <a:off x="4286250" y="1638300"/>
            <a:ext cx="3613621" cy="28860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8145463" y="4737102"/>
            <a:ext cx="3582868" cy="13096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182880" indent="-182880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2pPr>
            <a:lvl3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3pPr>
            <a:lvl4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4pPr>
            <a:lvl5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5pPr>
            <a:lvl6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6pPr>
            <a:lvl7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7pPr>
            <a:lvl8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8pPr>
            <a:lvl9pPr marL="365760" indent="-182880">
              <a:buFont typeface="Arial" panose="020B0604020202020204" pitchFamily="34" charset="0"/>
              <a:buChar char="-"/>
              <a:defRPr sz="18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27"/>
          </p:nvPr>
        </p:nvSpPr>
        <p:spPr>
          <a:xfrm>
            <a:off x="8145463" y="1638300"/>
            <a:ext cx="3582867" cy="28860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461434" y="6046789"/>
            <a:ext cx="8377766" cy="485536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754195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1434" y="6059487"/>
            <a:ext cx="8377766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093336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1434" y="6059487"/>
            <a:ext cx="8393808" cy="472837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40" y="6203503"/>
            <a:ext cx="1560579" cy="347473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3655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8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1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3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1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1445-B09E-452D-B7D1-B2886EF53B2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02D0E-0E20-4DCD-A10E-EB0239FC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2083" y="457201"/>
            <a:ext cx="11266367" cy="974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085" y="1662113"/>
            <a:ext cx="11266365" cy="4394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 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  <a:p>
            <a:pPr lvl="5"/>
            <a:r>
              <a:rPr lang="en-US" dirty="0"/>
              <a:t>Fifth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410" y="6306986"/>
            <a:ext cx="767476" cy="45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9888" y="6630118"/>
            <a:ext cx="4114800" cy="162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footer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37065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A6093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5760" indent="-18288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8640" indent="-182880" algn="l" defTabSz="914400" rtl="0" eaLnBrk="1" latinLnBrk="0" hangingPunct="1">
        <a:spcBef>
          <a:spcPts val="0"/>
        </a:spcBef>
        <a:spcAft>
          <a:spcPts val="600"/>
        </a:spcAft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31520" indent="-18288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14400" indent="-18288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097280" indent="-182880" algn="l" defTabSz="914400" rtl="0" eaLnBrk="1" latinLnBrk="0" hangingPunct="1">
        <a:spcBef>
          <a:spcPts val="0"/>
        </a:spcBef>
        <a:spcAft>
          <a:spcPts val="600"/>
        </a:spcAft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097280" indent="-182880" algn="l" defTabSz="914400" rtl="0" eaLnBrk="1" latinLnBrk="0" hangingPunct="1">
        <a:spcBef>
          <a:spcPts val="0"/>
        </a:spcBef>
        <a:spcAft>
          <a:spcPts val="600"/>
        </a:spcAft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1097280" indent="-182880" algn="l" defTabSz="914400" rtl="0" eaLnBrk="1" latinLnBrk="0" hangingPunct="1">
        <a:spcBef>
          <a:spcPts val="0"/>
        </a:spcBef>
        <a:spcAft>
          <a:spcPts val="600"/>
        </a:spcAft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7">
          <p15:clr>
            <a:srgbClr val="F26B43"/>
          </p15:clr>
        </p15:guide>
        <p15:guide id="3" pos="2549">
          <p15:clr>
            <a:srgbClr val="F26B43"/>
          </p15:clr>
        </p15:guide>
        <p15:guide id="4" pos="2700">
          <p15:clr>
            <a:srgbClr val="F26B43"/>
          </p15:clr>
        </p15:guide>
        <p15:guide id="5" pos="3760">
          <p15:clr>
            <a:srgbClr val="F26B43"/>
          </p15:clr>
        </p15:guide>
        <p15:guide id="6" pos="3915">
          <p15:clr>
            <a:srgbClr val="F26B43"/>
          </p15:clr>
        </p15:guide>
        <p15:guide id="7" pos="4980">
          <p15:clr>
            <a:srgbClr val="F26B43"/>
          </p15:clr>
        </p15:guide>
        <p15:guide id="8" pos="5131">
          <p15:clr>
            <a:srgbClr val="F26B43"/>
          </p15:clr>
        </p15:guide>
        <p15:guide id="9" pos="7392">
          <p15:clr>
            <a:srgbClr val="F26B43"/>
          </p15:clr>
        </p15:guide>
        <p15:guide id="10" orient="horz" pos="280">
          <p15:clr>
            <a:srgbClr val="F26B43"/>
          </p15:clr>
        </p15:guide>
        <p15:guide id="13" orient="horz" pos="912">
          <p15:clr>
            <a:srgbClr val="F26B43"/>
          </p15:clr>
        </p15:guide>
        <p15:guide id="14" orient="horz" pos="1032">
          <p15:clr>
            <a:srgbClr val="F26B43"/>
          </p15:clr>
        </p15:guide>
        <p15:guide id="15" orient="horz" pos="1464">
          <p15:clr>
            <a:srgbClr val="F26B43"/>
          </p15:clr>
        </p15:guide>
        <p15:guide id="16" orient="horz" pos="1584">
          <p15:clr>
            <a:srgbClr val="F26B43"/>
          </p15:clr>
        </p15:guide>
        <p15:guide id="17" orient="horz" pos="4093">
          <p15:clr>
            <a:srgbClr val="F26B43"/>
          </p15:clr>
        </p15:guide>
        <p15:guide id="18" orient="horz" pos="3817">
          <p15:clr>
            <a:srgbClr val="F26B43"/>
          </p15:clr>
        </p15:guide>
        <p15:guide id="19" orient="horz" pos="42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Sample Collection and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Blood Bank Testing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Bank Testing</a:t>
            </a:r>
            <a:br>
              <a:rPr lang="en-US" dirty="0" smtClean="0"/>
            </a:br>
            <a:r>
              <a:rPr lang="en-US" dirty="0" smtClean="0"/>
              <a:t>Sample Collection and Requirements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615360" y="1560242"/>
            <a:ext cx="10568197" cy="773809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108000" tIns="72000" rIns="108000" bIns="72000" anchor="ctr" anchorCtr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Positively identifying your patient and properly labeling the Blood Bank sample at the bedside is the first and most important step to assure a safe transfusion.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45" y="2459862"/>
            <a:ext cx="19018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gray">
          <a:xfrm>
            <a:off x="615360" y="4269660"/>
            <a:ext cx="10568197" cy="978120"/>
          </a:xfrm>
          <a:prstGeom prst="round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8000" tIns="72000" rIns="108000" bIns="7200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you verified the draw!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A609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legible initials must be on </a:t>
            </a:r>
            <a:r>
              <a:rPr lang="en-US" sz="1600" b="1" u="sng" dirty="0" smtClean="0">
                <a:solidFill>
                  <a:srgbClr val="A6093D"/>
                </a:solidFill>
                <a:latin typeface="Arial"/>
              </a:rPr>
              <a:t>each tube </a:t>
            </a:r>
            <a:r>
              <a:rPr lang="en-US" sz="1600" b="1" dirty="0" smtClean="0">
                <a:solidFill>
                  <a:srgbClr val="A6093D"/>
                </a:solidFill>
                <a:latin typeface="Arial"/>
              </a:rPr>
              <a:t>of 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Screen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tube(s) or specimen will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to be redrawn.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A609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684" y="5290991"/>
            <a:ext cx="3886928" cy="10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Testing: Sample Collection and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883512"/>
            <a:ext cx="11156458" cy="685799"/>
          </a:xfrm>
        </p:spPr>
        <p:txBody>
          <a:bodyPr/>
          <a:lstStyle/>
          <a:p>
            <a:r>
              <a:rPr lang="en-US" dirty="0"/>
              <a:t>The person who draws the sample and another healthcare provider must verify the identity of the patient at the bedside and initial the label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457200" y="2493230"/>
            <a:ext cx="5506916" cy="3541715"/>
          </a:xfrm>
        </p:spPr>
        <p:txBody>
          <a:bodyPr/>
          <a:lstStyle/>
          <a:p>
            <a:pPr lvl="1"/>
            <a:r>
              <a:rPr lang="en-US" b="1" dirty="0"/>
              <a:t>Verify </a:t>
            </a:r>
            <a:r>
              <a:rPr lang="en-US" b="1" dirty="0" smtClean="0"/>
              <a:t>patient’s </a:t>
            </a:r>
            <a:r>
              <a:rPr lang="en-US" b="1" dirty="0"/>
              <a:t>name at the bedside </a:t>
            </a:r>
            <a:endParaRPr lang="en-US" b="1" dirty="0" smtClean="0"/>
          </a:p>
          <a:p>
            <a:pPr lvl="2"/>
            <a:r>
              <a:rPr lang="en-US" dirty="0" smtClean="0"/>
              <a:t>C</a:t>
            </a:r>
            <a:r>
              <a:rPr lang="en-US" dirty="0"/>
              <a:t>ompare h</a:t>
            </a:r>
            <a:r>
              <a:rPr lang="en-US" dirty="0" smtClean="0"/>
              <a:t>ospital ID </a:t>
            </a:r>
            <a:r>
              <a:rPr lang="en-US" dirty="0"/>
              <a:t>bracelet </a:t>
            </a:r>
            <a:r>
              <a:rPr lang="en-US" dirty="0" smtClean="0"/>
              <a:t>to </a:t>
            </a:r>
            <a:r>
              <a:rPr lang="en-US" dirty="0"/>
              <a:t>the </a:t>
            </a:r>
            <a:r>
              <a:rPr lang="en-US" dirty="0" smtClean="0"/>
              <a:t>specimen (lab) label</a:t>
            </a:r>
            <a:r>
              <a:rPr lang="en-US" dirty="0"/>
              <a:t>.  </a:t>
            </a:r>
            <a:endParaRPr lang="en-US" dirty="0" smtClean="0"/>
          </a:p>
          <a:p>
            <a:pPr lvl="2"/>
            <a:r>
              <a:rPr lang="en-US" dirty="0" smtClean="0"/>
              <a:t>While viewing ID bracelet, ask pt. </a:t>
            </a:r>
            <a:r>
              <a:rPr lang="en-US" dirty="0"/>
              <a:t>to state his/her </a:t>
            </a:r>
            <a:r>
              <a:rPr lang="en-US" dirty="0" smtClean="0"/>
              <a:t>name and DOB &amp; verify match. </a:t>
            </a:r>
            <a:endParaRPr lang="en-US" dirty="0"/>
          </a:p>
          <a:p>
            <a:pPr lvl="1"/>
            <a:r>
              <a:rPr lang="en-US" altLang="en-US" b="1" dirty="0" smtClean="0">
                <a:ea typeface="Baskerville" charset="0"/>
                <a:cs typeface="Baskerville" charset="0"/>
              </a:rPr>
              <a:t>Info required on lab label: </a:t>
            </a:r>
          </a:p>
          <a:p>
            <a:pPr lvl="2"/>
            <a:r>
              <a:rPr lang="en-US" altLang="en-US" dirty="0" smtClean="0">
                <a:ea typeface="Baskerville" charset="0"/>
                <a:cs typeface="Baskerville" charset="0"/>
              </a:rPr>
              <a:t>Patient’s </a:t>
            </a:r>
            <a:r>
              <a:rPr lang="en-US" altLang="en-US" dirty="0">
                <a:ea typeface="Baskerville" charset="0"/>
                <a:cs typeface="Baskerville" charset="0"/>
              </a:rPr>
              <a:t>first and last </a:t>
            </a:r>
            <a:r>
              <a:rPr lang="en-US" altLang="en-US" dirty="0" smtClean="0">
                <a:ea typeface="Baskerville" charset="0"/>
                <a:cs typeface="Baskerville" charset="0"/>
              </a:rPr>
              <a:t>name</a:t>
            </a:r>
          </a:p>
          <a:p>
            <a:pPr lvl="2"/>
            <a:r>
              <a:rPr lang="en-US" altLang="en-US" dirty="0" smtClean="0">
                <a:ea typeface="Baskerville" charset="0"/>
                <a:cs typeface="Baskerville" charset="0"/>
              </a:rPr>
              <a:t>Medical </a:t>
            </a:r>
            <a:r>
              <a:rPr lang="en-US" altLang="en-US" dirty="0">
                <a:ea typeface="Baskerville" charset="0"/>
                <a:cs typeface="Baskerville" charset="0"/>
              </a:rPr>
              <a:t>record </a:t>
            </a:r>
            <a:r>
              <a:rPr lang="en-US" altLang="en-US" dirty="0" smtClean="0">
                <a:ea typeface="Baskerville" charset="0"/>
                <a:cs typeface="Baskerville" charset="0"/>
              </a:rPr>
              <a:t>number </a:t>
            </a:r>
            <a:endParaRPr lang="en-US" altLang="en-US" dirty="0">
              <a:ea typeface="Baskerville" charset="0"/>
              <a:cs typeface="Baskerville" charset="0"/>
            </a:endParaRPr>
          </a:p>
          <a:p>
            <a:pPr lvl="2"/>
            <a:r>
              <a:rPr lang="en-US" altLang="en-US" dirty="0">
                <a:ea typeface="Baskerville" charset="0"/>
                <a:cs typeface="Baskerville" charset="0"/>
              </a:rPr>
              <a:t>D</a:t>
            </a:r>
            <a:r>
              <a:rPr lang="en-US" altLang="en-US" dirty="0" smtClean="0">
                <a:ea typeface="Baskerville" charset="0"/>
                <a:cs typeface="Baskerville" charset="0"/>
              </a:rPr>
              <a:t>raw date </a:t>
            </a:r>
            <a:r>
              <a:rPr lang="en-US" altLang="en-US" dirty="0" smtClean="0">
                <a:ea typeface="Baskerville" charset="0"/>
                <a:cs typeface="Baskerville" charset="0"/>
              </a:rPr>
              <a:t>and time</a:t>
            </a:r>
            <a:endParaRPr lang="en-US" altLang="en-US" dirty="0" smtClean="0">
              <a:ea typeface="Baskerville" charset="0"/>
              <a:cs typeface="Baskerville" charset="0"/>
            </a:endParaRPr>
          </a:p>
          <a:p>
            <a:pPr lvl="2"/>
            <a:r>
              <a:rPr lang="en-US" altLang="en-US" dirty="0" smtClean="0">
                <a:ea typeface="Baskerville" charset="0"/>
                <a:cs typeface="Baskerville" charset="0"/>
              </a:rPr>
              <a:t>All </a:t>
            </a:r>
            <a:r>
              <a:rPr lang="en-US" altLang="en-US" dirty="0">
                <a:ea typeface="Baskerville" charset="0"/>
                <a:cs typeface="Baskerville" charset="0"/>
              </a:rPr>
              <a:t>of these are included on the Epic zebra label (</a:t>
            </a:r>
            <a:r>
              <a:rPr lang="en-US" altLang="en-US" i="1" dirty="0">
                <a:ea typeface="Baskerville" charset="0"/>
                <a:cs typeface="Baskerville" charset="0"/>
              </a:rPr>
              <a:t>the date is the Julian date in the accession number</a:t>
            </a:r>
            <a:r>
              <a:rPr lang="en-US" altLang="en-US" dirty="0" smtClean="0">
                <a:ea typeface="Baskerville" charset="0"/>
                <a:cs typeface="Baskerville" charset="0"/>
              </a:rPr>
              <a:t>)</a:t>
            </a:r>
          </a:p>
          <a:p>
            <a:pPr lvl="3"/>
            <a:r>
              <a:rPr lang="en-US" altLang="en-US" dirty="0" smtClean="0">
                <a:ea typeface="Baskerville" charset="0"/>
                <a:cs typeface="Baskerville" charset="0"/>
              </a:rPr>
              <a:t>The date and time must </a:t>
            </a:r>
            <a:r>
              <a:rPr lang="en-US" altLang="en-US" dirty="0">
                <a:ea typeface="Baskerville" charset="0"/>
                <a:cs typeface="Baskerville" charset="0"/>
              </a:rPr>
              <a:t>be written on the label if not recorded in </a:t>
            </a:r>
            <a:r>
              <a:rPr lang="en-US" altLang="en-US" dirty="0" smtClean="0">
                <a:ea typeface="Baskerville" charset="0"/>
                <a:cs typeface="Baskerville" charset="0"/>
              </a:rPr>
              <a:t>EPIC (see example)</a:t>
            </a:r>
            <a:endParaRPr lang="en-US" altLang="en-US" dirty="0">
              <a:ea typeface="Baskerville" charset="0"/>
              <a:cs typeface="Baskerville" charset="0"/>
            </a:endParaRP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2"/>
          </p:nvPr>
        </p:nvSpPr>
        <p:spPr>
          <a:xfrm>
            <a:off x="6223545" y="2390594"/>
            <a:ext cx="5514853" cy="3628476"/>
          </a:xfrm>
        </p:spPr>
        <p:txBody>
          <a:bodyPr/>
          <a:lstStyle/>
          <a:p>
            <a:pPr lvl="1"/>
            <a:r>
              <a:rPr lang="en-US" altLang="en-US" b="1" dirty="0" smtClean="0">
                <a:ea typeface="Baskerville" charset="0"/>
                <a:cs typeface="Baskerville" charset="0"/>
              </a:rPr>
              <a:t>Specimen collection</a:t>
            </a:r>
            <a:endParaRPr lang="en-US" altLang="en-US" dirty="0">
              <a:ea typeface="Baskerville" charset="0"/>
              <a:cs typeface="Baskerville" charset="0"/>
            </a:endParaRPr>
          </a:p>
          <a:p>
            <a:pPr lvl="2"/>
            <a:r>
              <a:rPr lang="en-US" altLang="en-US" dirty="0" smtClean="0">
                <a:ea typeface="Baskerville" charset="0"/>
                <a:cs typeface="Baskerville" charset="0"/>
              </a:rPr>
              <a:t>One</a:t>
            </a:r>
            <a:r>
              <a:rPr lang="en-US" altLang="en-US" dirty="0" smtClean="0">
                <a:ea typeface="Baskerville" charset="0"/>
                <a:cs typeface="Baskerville" charset="0"/>
              </a:rPr>
              <a:t> </a:t>
            </a:r>
            <a:r>
              <a:rPr lang="en-US" altLang="en-US" dirty="0" smtClean="0">
                <a:ea typeface="Baskerville" charset="0"/>
                <a:cs typeface="Baskerville" charset="0"/>
              </a:rPr>
              <a:t>full </a:t>
            </a:r>
            <a:r>
              <a:rPr lang="en-US" altLang="en-US" dirty="0">
                <a:ea typeface="Baskerville" charset="0"/>
                <a:cs typeface="Baskerville" charset="0"/>
              </a:rPr>
              <a:t>pink top </a:t>
            </a:r>
            <a:r>
              <a:rPr lang="en-US" altLang="en-US" dirty="0" smtClean="0">
                <a:ea typeface="Baskerville" charset="0"/>
                <a:cs typeface="Baskerville" charset="0"/>
              </a:rPr>
              <a:t>tube is </a:t>
            </a:r>
            <a:r>
              <a:rPr lang="en-US" altLang="en-US" dirty="0" smtClean="0">
                <a:ea typeface="Baskerville" charset="0"/>
                <a:cs typeface="Baskerville" charset="0"/>
              </a:rPr>
              <a:t>needed for blood bank testing</a:t>
            </a:r>
          </a:p>
          <a:p>
            <a:pPr lvl="3"/>
            <a:r>
              <a:rPr lang="en-US" altLang="en-US" dirty="0" smtClean="0">
                <a:ea typeface="Baskerville" charset="0"/>
                <a:cs typeface="Baskerville" charset="0"/>
              </a:rPr>
              <a:t>Short </a:t>
            </a:r>
            <a:r>
              <a:rPr lang="en-US" altLang="en-US" dirty="0">
                <a:ea typeface="Baskerville" charset="0"/>
                <a:cs typeface="Baskerville" charset="0"/>
              </a:rPr>
              <a:t>draws &amp; grossly </a:t>
            </a:r>
            <a:r>
              <a:rPr lang="en-US" altLang="en-US" dirty="0" err="1">
                <a:ea typeface="Baskerville" charset="0"/>
                <a:cs typeface="Baskerville" charset="0"/>
              </a:rPr>
              <a:t>hemolyzed</a:t>
            </a:r>
            <a:r>
              <a:rPr lang="en-US" altLang="en-US" dirty="0">
                <a:ea typeface="Baskerville" charset="0"/>
                <a:cs typeface="Baskerville" charset="0"/>
              </a:rPr>
              <a:t> </a:t>
            </a:r>
            <a:r>
              <a:rPr lang="en-US" altLang="en-US" dirty="0" smtClean="0">
                <a:ea typeface="Baskerville" charset="0"/>
                <a:cs typeface="Baskerville" charset="0"/>
              </a:rPr>
              <a:t>specimens are likely to </a:t>
            </a:r>
            <a:r>
              <a:rPr lang="en-US" altLang="en-US" dirty="0">
                <a:ea typeface="Baskerville" charset="0"/>
                <a:cs typeface="Baskerville" charset="0"/>
              </a:rPr>
              <a:t>be </a:t>
            </a:r>
            <a:r>
              <a:rPr lang="en-US" altLang="en-US" dirty="0" smtClean="0">
                <a:ea typeface="Baskerville" charset="0"/>
                <a:cs typeface="Baskerville" charset="0"/>
              </a:rPr>
              <a:t>rejected. Invert tube </a:t>
            </a:r>
            <a:r>
              <a:rPr lang="en-US" altLang="en-US" dirty="0">
                <a:ea typeface="Baskerville" charset="0"/>
                <a:cs typeface="Baskerville" charset="0"/>
              </a:rPr>
              <a:t>10 times to </a:t>
            </a:r>
            <a:r>
              <a:rPr lang="en-US" altLang="en-US" dirty="0" smtClean="0">
                <a:ea typeface="Baskerville" charset="0"/>
                <a:cs typeface="Baskerville" charset="0"/>
              </a:rPr>
              <a:t>mix to avoid hemolysis.</a:t>
            </a:r>
          </a:p>
          <a:p>
            <a:pPr lvl="2"/>
            <a:r>
              <a:rPr lang="en-US" altLang="en-US" dirty="0" smtClean="0">
                <a:ea typeface="Baskerville" charset="0"/>
                <a:cs typeface="Baskerville" charset="0"/>
              </a:rPr>
              <a:t>Label </a:t>
            </a:r>
            <a:r>
              <a:rPr lang="en-US" altLang="en-US" dirty="0">
                <a:ea typeface="Baskerville" charset="0"/>
                <a:cs typeface="Baskerville" charset="0"/>
              </a:rPr>
              <a:t>the sample with the lab </a:t>
            </a:r>
            <a:r>
              <a:rPr lang="en-US" altLang="en-US" dirty="0" smtClean="0">
                <a:ea typeface="Baskerville" charset="0"/>
                <a:cs typeface="Baskerville" charset="0"/>
              </a:rPr>
              <a:t>label </a:t>
            </a:r>
            <a:r>
              <a:rPr lang="en-US" altLang="en-US" b="1" dirty="0" smtClean="0">
                <a:ea typeface="Baskerville" charset="0"/>
                <a:cs typeface="Baskerville" charset="0"/>
              </a:rPr>
              <a:t>while </a:t>
            </a:r>
            <a:r>
              <a:rPr lang="en-US" altLang="en-US" b="1" dirty="0">
                <a:ea typeface="Baskerville" charset="0"/>
                <a:cs typeface="Baskerville" charset="0"/>
              </a:rPr>
              <a:t>still in the presence of the patient</a:t>
            </a:r>
            <a:r>
              <a:rPr lang="en-US" altLang="en-US" dirty="0">
                <a:ea typeface="Baskerville" charset="0"/>
                <a:cs typeface="Baskerville" charset="0"/>
              </a:rPr>
              <a:t>, </a:t>
            </a:r>
          </a:p>
          <a:p>
            <a:pPr lvl="2"/>
            <a:r>
              <a:rPr lang="en-US" altLang="en-US" b="1" dirty="0">
                <a:ea typeface="Baskerville" charset="0"/>
                <a:cs typeface="Baskerville" charset="0"/>
              </a:rPr>
              <a:t>IMMEDIATELY</a:t>
            </a:r>
            <a:r>
              <a:rPr lang="en-US" altLang="en-US" dirty="0">
                <a:ea typeface="Baskerville" charset="0"/>
                <a:cs typeface="Baskerville" charset="0"/>
              </a:rPr>
              <a:t> initial the </a:t>
            </a:r>
            <a:r>
              <a:rPr lang="en-US" altLang="en-US" dirty="0" smtClean="0">
                <a:ea typeface="Baskerville" charset="0"/>
                <a:cs typeface="Baskerville" charset="0"/>
              </a:rPr>
              <a:t>tube(s) </a:t>
            </a:r>
            <a:r>
              <a:rPr lang="en-US" altLang="en-US" dirty="0">
                <a:ea typeface="Baskerville" charset="0"/>
                <a:cs typeface="Baskerville" charset="0"/>
              </a:rPr>
              <a:t>clearly </a:t>
            </a:r>
            <a:endParaRPr lang="en-US" altLang="en-US" dirty="0" smtClean="0">
              <a:ea typeface="Baskerville" charset="0"/>
              <a:cs typeface="Baskerville" charset="0"/>
            </a:endParaRPr>
          </a:p>
          <a:p>
            <a:pPr marL="708660" lvl="3" indent="-342900">
              <a:buFont typeface="+mj-lt"/>
              <a:buAutoNum type="arabicPeriod"/>
            </a:pPr>
            <a:r>
              <a:rPr lang="en-US" altLang="en-US" dirty="0">
                <a:ea typeface="Baskerville" charset="0"/>
                <a:cs typeface="Baskerville" charset="0"/>
              </a:rPr>
              <a:t>Y</a:t>
            </a:r>
            <a:r>
              <a:rPr lang="en-US" altLang="en-US" dirty="0" smtClean="0">
                <a:ea typeface="Baskerville" charset="0"/>
                <a:cs typeface="Baskerville" charset="0"/>
              </a:rPr>
              <a:t>our </a:t>
            </a:r>
            <a:r>
              <a:rPr lang="en-US" altLang="en-US" dirty="0">
                <a:ea typeface="Baskerville" charset="0"/>
                <a:cs typeface="Baskerville" charset="0"/>
              </a:rPr>
              <a:t>initials </a:t>
            </a:r>
            <a:r>
              <a:rPr lang="en-US" altLang="en-US" b="1" dirty="0" smtClean="0">
                <a:ea typeface="Baskerville" charset="0"/>
                <a:cs typeface="Baskerville" charset="0"/>
              </a:rPr>
              <a:t>PLUS</a:t>
            </a:r>
          </a:p>
          <a:p>
            <a:pPr marL="708660" lvl="3" indent="-342900">
              <a:buFont typeface="+mj-lt"/>
              <a:buAutoNum type="arabicPeriod"/>
            </a:pPr>
            <a:r>
              <a:rPr lang="en-US" altLang="en-US" dirty="0">
                <a:ea typeface="Baskerville" charset="0"/>
                <a:cs typeface="Baskerville" charset="0"/>
              </a:rPr>
              <a:t>T</a:t>
            </a:r>
            <a:r>
              <a:rPr lang="en-US" altLang="en-US" dirty="0" smtClean="0">
                <a:ea typeface="Baskerville" charset="0"/>
                <a:cs typeface="Baskerville" charset="0"/>
              </a:rPr>
              <a:t>he </a:t>
            </a:r>
            <a:r>
              <a:rPr lang="en-US" altLang="en-US" dirty="0">
                <a:ea typeface="Baskerville" charset="0"/>
                <a:cs typeface="Baskerville" charset="0"/>
              </a:rPr>
              <a:t>initials of the second-check in the room drawing with </a:t>
            </a:r>
            <a:r>
              <a:rPr lang="en-US" altLang="en-US" dirty="0" smtClean="0">
                <a:ea typeface="Baskerville" charset="0"/>
                <a:cs typeface="Baskerville" charset="0"/>
              </a:rPr>
              <a:t>you</a:t>
            </a:r>
          </a:p>
          <a:p>
            <a:pPr marL="708660" lvl="3" indent="-342900">
              <a:buFont typeface="+mj-lt"/>
              <a:buAutoNum type="arabicPeriod"/>
            </a:pPr>
            <a:r>
              <a:rPr lang="en-US" altLang="en-US" dirty="0" smtClean="0">
                <a:ea typeface="Baskerville" charset="0"/>
                <a:cs typeface="Baskerville" charset="0"/>
              </a:rPr>
              <a:t>Initials need to be on </a:t>
            </a:r>
            <a:r>
              <a:rPr lang="en-US" altLang="en-US" b="1" dirty="0" smtClean="0">
                <a:ea typeface="Baskerville" charset="0"/>
                <a:cs typeface="Baskerville" charset="0"/>
              </a:rPr>
              <a:t>EVERY</a:t>
            </a:r>
            <a:r>
              <a:rPr lang="en-US" altLang="en-US" dirty="0" smtClean="0">
                <a:ea typeface="Baskerville" charset="0"/>
                <a:cs typeface="Baskerville" charset="0"/>
              </a:rPr>
              <a:t> tube sent for pre-transfusion testing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944" y="5563549"/>
            <a:ext cx="2932199" cy="544082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607048" y="984368"/>
            <a:ext cx="10568197" cy="773809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108000" tIns="72000" rIns="108000" bIns="72000" anchor="ctr" anchorCtr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Positively identifying your patient and properly labeling the Blood Bank sample at the bedside is the first and most important step to assure a safe transfusion.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97650" y="-7345602"/>
            <a:ext cx="5118730" cy="2154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84" y="5777390"/>
            <a:ext cx="2339286" cy="98679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131644" y="5916434"/>
            <a:ext cx="503853" cy="102636"/>
          </a:xfrm>
          <a:prstGeom prst="rightArrow">
            <a:avLst/>
          </a:prstGeom>
          <a:solidFill>
            <a:srgbClr val="A609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131643" y="6432949"/>
            <a:ext cx="503853" cy="102636"/>
          </a:xfrm>
          <a:prstGeom prst="rightArrow">
            <a:avLst/>
          </a:prstGeom>
          <a:solidFill>
            <a:srgbClr val="A609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Preferred quantity for different draws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5613" y="1638301"/>
            <a:ext cx="11272837" cy="685799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Adult				&gt;4 months pediatric			       Newborns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62083" y="2420937"/>
            <a:ext cx="2668778" cy="355837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455613" y="6247607"/>
            <a:ext cx="8377766" cy="472837"/>
          </a:xfrm>
        </p:spPr>
        <p:txBody>
          <a:bodyPr/>
          <a:lstStyle/>
          <a:p>
            <a:r>
              <a:rPr lang="en-US" sz="1600" dirty="0" smtClean="0">
                <a:solidFill>
                  <a:srgbClr val="00B0F0"/>
                </a:solidFill>
              </a:rPr>
              <a:t>If the patient is a particularly difficult draw, please notify the blood bank at </a:t>
            </a:r>
            <a:r>
              <a:rPr lang="en-US" sz="1600" dirty="0" smtClean="0">
                <a:solidFill>
                  <a:srgbClr val="00B0F0"/>
                </a:solidFill>
              </a:rPr>
              <a:t>719-364-1215 </a:t>
            </a:r>
            <a:r>
              <a:rPr lang="en-US" sz="1600" dirty="0" smtClean="0">
                <a:solidFill>
                  <a:srgbClr val="00B0F0"/>
                </a:solidFill>
              </a:rPr>
              <a:t>of potential issues to discuss minimum volumes and collection options. It is better to draw one full tube than two half filled tubes. 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20228" y="-19782362"/>
            <a:ext cx="3840000" cy="51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732" y="2423776"/>
            <a:ext cx="5594281" cy="3549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884" y="2425102"/>
            <a:ext cx="2093566" cy="35375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7667" y="4089400"/>
            <a:ext cx="465666" cy="389467"/>
          </a:xfrm>
          <a:prstGeom prst="rect">
            <a:avLst/>
          </a:prstGeom>
          <a:solidFill>
            <a:srgbClr val="A609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2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Bank Testing: Sample Collection and Requirements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1076242" y="1195244"/>
            <a:ext cx="9605246" cy="773809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108000" tIns="72000" rIns="108000" bIns="72000" anchor="ctr" anchorCtr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does the blood bank have such strict labeling requirements?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accuracy is not good enough, 1% is a SENTINEL EVENT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2592388"/>
            <a:ext cx="1676400" cy="1676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gray">
          <a:xfrm>
            <a:off x="1472751" y="4750313"/>
            <a:ext cx="9152092" cy="705705"/>
          </a:xfrm>
          <a:prstGeom prst="round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8000" tIns="72000" rIns="108000" bIns="7200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UCHealth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transfused ~37,000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blood products last year. With 99% accuracy,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6093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blood products (almost one per day) could have been a sentinel event.</a:t>
            </a:r>
          </a:p>
        </p:txBody>
      </p:sp>
    </p:spTree>
    <p:extLst>
      <p:ext uri="{BB962C8B-B14F-4D97-AF65-F5344CB8AC3E}">
        <p14:creationId xmlns:p14="http://schemas.microsoft.com/office/powerpoint/2010/main" val="25578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Bank Testing: Sample Collection and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80873" y="1299968"/>
            <a:ext cx="8780910" cy="703847"/>
          </a:xfrm>
        </p:spPr>
        <p:txBody>
          <a:bodyPr/>
          <a:lstStyle/>
          <a:p>
            <a:pPr algn="ctr"/>
            <a:r>
              <a:rPr lang="en-US" dirty="0"/>
              <a:t>If the patient is receiving ABO/Rh testing for the </a:t>
            </a:r>
            <a:r>
              <a:rPr lang="en-US" u="sng" dirty="0"/>
              <a:t>first time at a UCHealth facility</a:t>
            </a:r>
            <a:r>
              <a:rPr lang="en-US" dirty="0"/>
              <a:t>, a retype sample is </a:t>
            </a:r>
            <a:r>
              <a:rPr lang="en-US" dirty="0" smtClean="0"/>
              <a:t>required.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480846" y="2342148"/>
            <a:ext cx="8755677" cy="4083704"/>
          </a:xfrm>
        </p:spPr>
        <p:txBody>
          <a:bodyPr/>
          <a:lstStyle/>
          <a:p>
            <a:pPr lvl="1"/>
            <a:r>
              <a:rPr lang="en-US" sz="1800" i="1" dirty="0" smtClean="0"/>
              <a:t>A </a:t>
            </a:r>
            <a:r>
              <a:rPr lang="en-US" sz="1800" i="1" dirty="0"/>
              <a:t>retype </a:t>
            </a:r>
            <a:r>
              <a:rPr lang="en-US" sz="1800" dirty="0"/>
              <a:t>is ABO/Rh testing repeated on a separate specimen to ensure the accuracy of </a:t>
            </a:r>
            <a:r>
              <a:rPr lang="en-US" sz="1800" dirty="0" smtClean="0"/>
              <a:t>results</a:t>
            </a:r>
          </a:p>
          <a:p>
            <a:pPr lvl="2"/>
            <a:r>
              <a:rPr lang="en-US" dirty="0" smtClean="0"/>
              <a:t>This </a:t>
            </a:r>
            <a:r>
              <a:rPr lang="en-US" dirty="0"/>
              <a:t>sample </a:t>
            </a:r>
            <a:r>
              <a:rPr lang="en-US" u="sng" dirty="0"/>
              <a:t>must be </a:t>
            </a:r>
            <a:r>
              <a:rPr lang="en-US" dirty="0"/>
              <a:t>from a </a:t>
            </a:r>
            <a:r>
              <a:rPr lang="en-US" b="1" dirty="0">
                <a:solidFill>
                  <a:srgbClr val="C00000"/>
                </a:solidFill>
              </a:rPr>
              <a:t>new </a:t>
            </a:r>
            <a:r>
              <a:rPr lang="en-US" b="1" dirty="0" smtClean="0">
                <a:solidFill>
                  <a:srgbClr val="C00000"/>
                </a:solidFill>
              </a:rPr>
              <a:t>draw </a:t>
            </a:r>
            <a:r>
              <a:rPr lang="en-US" dirty="0" smtClean="0"/>
              <a:t>– DO NOT transfer blood from a previous draw. </a:t>
            </a:r>
          </a:p>
          <a:p>
            <a:pPr lvl="2"/>
            <a:r>
              <a:rPr lang="en-US" dirty="0" smtClean="0"/>
              <a:t>We are able to use a CBC tube if we have one from a separate collection</a:t>
            </a:r>
            <a:endParaRPr lang="en-US" dirty="0"/>
          </a:p>
          <a:p>
            <a:pPr lvl="2"/>
            <a:endParaRPr lang="en-US" dirty="0"/>
          </a:p>
          <a:p>
            <a:pPr marL="182880" lvl="2" indent="0">
              <a:buNone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patient </a:t>
            </a:r>
            <a:r>
              <a:rPr lang="en-US" u="sng" dirty="0"/>
              <a:t>must have</a:t>
            </a:r>
            <a:r>
              <a:rPr lang="en-US" dirty="0"/>
              <a:t> two blood </a:t>
            </a:r>
            <a:r>
              <a:rPr lang="en-US" dirty="0" smtClean="0"/>
              <a:t>type specimens </a:t>
            </a:r>
            <a:r>
              <a:rPr lang="en-US" dirty="0"/>
              <a:t>on </a:t>
            </a:r>
            <a:r>
              <a:rPr lang="en-US" dirty="0" smtClean="0"/>
              <a:t>record </a:t>
            </a:r>
            <a:r>
              <a:rPr lang="en-US" dirty="0"/>
              <a:t>to </a:t>
            </a:r>
            <a:r>
              <a:rPr lang="en-US" dirty="0" smtClean="0"/>
              <a:t>receive </a:t>
            </a:r>
            <a:r>
              <a:rPr lang="en-US" dirty="0"/>
              <a:t>products</a:t>
            </a:r>
          </a:p>
          <a:p>
            <a:pPr lvl="2"/>
            <a:r>
              <a:rPr lang="en-US" dirty="0"/>
              <a:t>If a patient has two blood types done by our system, then products other than RBCs can be set up without current </a:t>
            </a:r>
            <a:r>
              <a:rPr lang="en-US" dirty="0" smtClean="0"/>
              <a:t>testing</a:t>
            </a:r>
          </a:p>
          <a:p>
            <a:pPr lvl="2"/>
            <a:r>
              <a:rPr lang="en-US" u="sng" dirty="0" smtClean="0"/>
              <a:t>AABB </a:t>
            </a:r>
            <a:r>
              <a:rPr lang="en-US" u="sng" dirty="0"/>
              <a:t>Standard 5.14.5 </a:t>
            </a:r>
            <a:r>
              <a:rPr lang="en-US" i="1" dirty="0"/>
              <a:t>requires a second sample for confirmation </a:t>
            </a:r>
            <a:r>
              <a:rPr lang="en-US" dirty="0"/>
              <a:t>of the ABO and Rh types prior to issuing blood to a patient being transfused for the first time in their facility.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Bank Testing: Sample Collection and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Why is a second sample required at UCHealth facilities for a retype? </a:t>
            </a:r>
            <a:r>
              <a:rPr lang="en-US" smtClean="0"/>
              <a:t>Risk of WBIT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66A3-0E00-430A-B059-971E374C0C4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1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5613" y="1990223"/>
            <a:ext cx="11266247" cy="30472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576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864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3152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91440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09728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09728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1097280" indent="-18288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WBIT </a:t>
            </a:r>
            <a:r>
              <a:rPr lang="en-US" sz="1800" dirty="0"/>
              <a:t>(Wrong Blood In Tube) is when the tube says </a:t>
            </a:r>
            <a:r>
              <a:rPr lang="en-US" sz="1800" dirty="0" smtClean="0"/>
              <a:t>it </a:t>
            </a:r>
            <a:r>
              <a:rPr lang="en-US" sz="1800" dirty="0"/>
              <a:t>is patient A’s blood, but it actually contains blood from patient </a:t>
            </a:r>
            <a:r>
              <a:rPr lang="en-US" sz="1800" dirty="0" smtClean="0"/>
              <a:t>B.</a:t>
            </a:r>
            <a:endParaRPr lang="en-US" sz="1800" dirty="0"/>
          </a:p>
          <a:p>
            <a:pPr lvl="2"/>
            <a:r>
              <a:rPr lang="en-US" dirty="0"/>
              <a:t>A study (AJCP 2006;126(3):422-426) stated this risk to be approximately </a:t>
            </a:r>
            <a:r>
              <a:rPr lang="en-US" u="sng" dirty="0"/>
              <a:t>1 in 2000 specimens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WBIT is a </a:t>
            </a:r>
            <a:r>
              <a:rPr lang="en-US" dirty="0" smtClean="0"/>
              <a:t>problem because </a:t>
            </a:r>
            <a:r>
              <a:rPr lang="en-US" dirty="0"/>
              <a:t>the safe testing protocols available will not protect a </a:t>
            </a:r>
            <a:r>
              <a:rPr lang="en-US" dirty="0" smtClean="0"/>
              <a:t>patient </a:t>
            </a:r>
            <a:r>
              <a:rPr lang="en-US" dirty="0"/>
              <a:t>when the wrong blood is in a tube with their name on it. </a:t>
            </a:r>
          </a:p>
          <a:p>
            <a:pPr lvl="2"/>
            <a:r>
              <a:rPr lang="en-US" dirty="0" smtClean="0"/>
              <a:t>Blood </a:t>
            </a:r>
            <a:r>
              <a:rPr lang="en-US" dirty="0"/>
              <a:t>banks always check previous records to make sure that the current ABO and Rh testing agrees with what was seen previously, so WBIT is usually discovered prior to transfusion in </a:t>
            </a:r>
            <a:r>
              <a:rPr lang="en-US" dirty="0" smtClean="0"/>
              <a:t>patients with previous records. </a:t>
            </a:r>
            <a:endParaRPr lang="en-US" dirty="0"/>
          </a:p>
          <a:p>
            <a:pPr lvl="2"/>
            <a:r>
              <a:rPr lang="en-US" dirty="0" smtClean="0"/>
              <a:t>There is high risk when </a:t>
            </a:r>
            <a:r>
              <a:rPr lang="en-US" dirty="0"/>
              <a:t>WBIT occurs </a:t>
            </a:r>
            <a:r>
              <a:rPr lang="en-US" dirty="0" smtClean="0"/>
              <a:t>on </a:t>
            </a:r>
            <a:r>
              <a:rPr lang="en-US" dirty="0"/>
              <a:t>patients who </a:t>
            </a:r>
            <a:r>
              <a:rPr lang="en-US" dirty="0" smtClean="0"/>
              <a:t>are being transfused </a:t>
            </a:r>
            <a:r>
              <a:rPr lang="en-US" dirty="0"/>
              <a:t>for the first time (with no previous records to check). 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3986" y="5111149"/>
            <a:ext cx="1391825" cy="1551211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gray">
          <a:xfrm>
            <a:off x="455613" y="5608543"/>
            <a:ext cx="6799811" cy="773809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108000" tIns="72000" rIns="108000" bIns="72000" anchor="ctr" anchorCtr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Retypes protect patients! </a:t>
            </a:r>
            <a:r>
              <a:rPr lang="en-US" b="1" i="1" dirty="0" smtClean="0">
                <a:solidFill>
                  <a:srgbClr val="FFFFFF"/>
                </a:solidFill>
                <a:latin typeface="Arial"/>
              </a:rPr>
              <a:t>Thank you for taking the extra step for patient safety.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194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_16x9_pres_basic_170131">
  <a:themeElements>
    <a:clrScheme name="Custom 26">
      <a:dk1>
        <a:srgbClr val="000000"/>
      </a:dk1>
      <a:lt1>
        <a:srgbClr val="FFFFFF"/>
      </a:lt1>
      <a:dk2>
        <a:srgbClr val="A6093D"/>
      </a:dk2>
      <a:lt2>
        <a:srgbClr val="FFFFFF"/>
      </a:lt2>
      <a:accent1>
        <a:srgbClr val="A6093D"/>
      </a:accent1>
      <a:accent2>
        <a:srgbClr val="FFA300"/>
      </a:accent2>
      <a:accent3>
        <a:srgbClr val="FE5000"/>
      </a:accent3>
      <a:accent4>
        <a:srgbClr val="425563"/>
      </a:accent4>
      <a:accent5>
        <a:srgbClr val="768692"/>
      </a:accent5>
      <a:accent6>
        <a:srgbClr val="A4BCC2"/>
      </a:accent6>
      <a:hlink>
        <a:srgbClr val="A6093D"/>
      </a:hlink>
      <a:folHlink>
        <a:srgbClr val="42556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6093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ys_16x9_pres_basic_170131" id="{8103331F-0175-4386-929E-D5DF8DC72CB4}" vid="{8A9E33FF-1F38-4243-9DD1-770151229B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766</Words>
  <Application>Microsoft Office PowerPoint</Application>
  <PresentationFormat>Widescreen</PresentationFormat>
  <Paragraphs>61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Baskerville</vt:lpstr>
      <vt:lpstr>Calibri</vt:lpstr>
      <vt:lpstr>Calibri Light</vt:lpstr>
      <vt:lpstr>Courier New</vt:lpstr>
      <vt:lpstr>Office Theme</vt:lpstr>
      <vt:lpstr>sys_16x9_pres_basic_170131</vt:lpstr>
      <vt:lpstr>Sample Collection and Requirements</vt:lpstr>
      <vt:lpstr>Blood Bank Testing Sample Collection and Requirements</vt:lpstr>
      <vt:lpstr>Bank Testing: Sample Collection and Requirements</vt:lpstr>
      <vt:lpstr>Preferred quantity for different draws</vt:lpstr>
      <vt:lpstr>Blood Bank Testing: Sample Collection and Requirements</vt:lpstr>
      <vt:lpstr>Blood Bank Testing: Sample Collection and Requirements</vt:lpstr>
      <vt:lpstr>Blood Bank Testing: Sample Collection and Requirements</vt:lpstr>
    </vt:vector>
  </TitlesOfParts>
  <Company>UC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Hamill, Amy Faliano</dc:creator>
  <cp:lastModifiedBy>Spurr, Stephanie</cp:lastModifiedBy>
  <cp:revision>29</cp:revision>
  <dcterms:created xsi:type="dcterms:W3CDTF">2019-09-28T20:05:32Z</dcterms:created>
  <dcterms:modified xsi:type="dcterms:W3CDTF">2024-01-04T19:46:24Z</dcterms:modified>
</cp:coreProperties>
</file>