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83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7776" cy="621314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3619"/>
            <a:ext cx="11266247" cy="27689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806915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512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4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8"/>
          <p:cNvSpPr>
            <a:spLocks noGrp="1"/>
          </p:cNvSpPr>
          <p:nvPr>
            <p:ph sz="quarter" idx="22"/>
          </p:nvPr>
        </p:nvSpPr>
        <p:spPr>
          <a:xfrm>
            <a:off x="6215093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558715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59163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6191"/>
            <a:ext cx="3607740" cy="354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18"/>
          </p:nvPr>
        </p:nvSpPr>
        <p:spPr>
          <a:xfrm>
            <a:off x="8144934" y="2514601"/>
            <a:ext cx="3583396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1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733338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2084" y="2514601"/>
            <a:ext cx="74346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xfrm>
            <a:off x="8130118" y="1662113"/>
            <a:ext cx="3598212" cy="4394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05818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8"/>
          </p:nvPr>
        </p:nvSpPr>
        <p:spPr>
          <a:xfrm>
            <a:off x="8120590" y="1662114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780482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6" y="1662113"/>
            <a:ext cx="5524349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6215094" y="1662113"/>
            <a:ext cx="5513236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623406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93720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813011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537297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5514824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6215095" y="1662113"/>
            <a:ext cx="5513235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8210483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8"/>
          </p:nvPr>
        </p:nvSpPr>
        <p:spPr>
          <a:xfrm>
            <a:off x="8130118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381008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743446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27079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1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90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74346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8130118" y="1662113"/>
            <a:ext cx="35982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0060635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top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25"/>
          </p:nvPr>
        </p:nvSpPr>
        <p:spPr>
          <a:xfrm>
            <a:off x="4288954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8"/>
          <p:cNvSpPr>
            <a:spLocks noGrp="1"/>
          </p:cNvSpPr>
          <p:nvPr>
            <p:ph sz="quarter" idx="27"/>
          </p:nvPr>
        </p:nvSpPr>
        <p:spPr>
          <a:xfrm>
            <a:off x="8120589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20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4294718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8119873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940155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bottom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4737102"/>
            <a:ext cx="361726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428260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8"/>
          <p:cNvSpPr>
            <a:spLocks noGrp="1"/>
          </p:cNvSpPr>
          <p:nvPr>
            <p:ph sz="quarter" idx="25"/>
          </p:nvPr>
        </p:nvSpPr>
        <p:spPr>
          <a:xfrm>
            <a:off x="4292131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811106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8"/>
          <p:cNvSpPr>
            <a:spLocks noGrp="1"/>
          </p:cNvSpPr>
          <p:nvPr>
            <p:ph sz="quarter" idx="27"/>
          </p:nvPr>
        </p:nvSpPr>
        <p:spPr>
          <a:xfrm>
            <a:off x="8120590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8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5144696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8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376229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2183500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ig_Picture_place-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2"/>
          <p:cNvSpPr>
            <a:spLocks noGrp="1" noChangeAspect="1"/>
          </p:cNvSpPr>
          <p:nvPr>
            <p:ph type="pic" sz="quarter" idx="13"/>
          </p:nvPr>
        </p:nvSpPr>
        <p:spPr>
          <a:xfrm>
            <a:off x="1" y="-1"/>
            <a:ext cx="12203143" cy="685800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65277"/>
            <a:ext cx="41148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ct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fld id="{FCEE2C88-6C8F-484D-AF69-578F576B1F44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068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8008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502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91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8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96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45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93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4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90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38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8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B525-FE08-439F-9648-D122B0E9C12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4D52-1F93-45C2-927E-0731CC24D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2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986784"/>
            <a:ext cx="12192000" cy="2871216"/>
          </a:xfrm>
          <a:blipFill>
            <a:blip r:embed="rId2"/>
            <a:stretch>
              <a:fillRect/>
            </a:stretch>
          </a:blipFill>
        </p:spPr>
        <p:txBody>
          <a:bodyPr lIns="347472" tIns="36576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201174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6094704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5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7584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886200"/>
            <a:ext cx="12192000" cy="2971800"/>
          </a:xfrm>
          <a:blipFill>
            <a:blip r:embed="rId2"/>
            <a:stretch>
              <a:fillRect/>
            </a:stretch>
          </a:blipFill>
        </p:spPr>
        <p:txBody>
          <a:bodyPr lIns="347472" tIns="91440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662569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177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76656"/>
            <a:ext cx="12192000" cy="4599432"/>
          </a:xfrm>
        </p:spPr>
        <p:txBody>
          <a:bodyPr anchor="ctr"/>
          <a:lstStyle>
            <a:lvl1pPr marL="118872" indent="-182880" algn="ctr">
              <a:defRPr b="0"/>
            </a:lvl1pPr>
          </a:lstStyle>
          <a:p>
            <a:r>
              <a:rPr lang="en-US"/>
              <a:t>“Hanging Quote – 28pt Arial, </a:t>
            </a:r>
            <a:br>
              <a:rPr lang="en-US"/>
            </a:br>
            <a:r>
              <a:rPr lang="en-US" err="1"/>
              <a:t>UCHealth</a:t>
            </a:r>
            <a:r>
              <a:rPr lang="en-US"/>
              <a:t> Dark Red”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333373" y="6617049"/>
            <a:ext cx="4114800" cy="194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5734446" y="6605591"/>
            <a:ext cx="743847" cy="170207"/>
          </a:xfrm>
        </p:spPr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306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62084" y="1662113"/>
            <a:ext cx="11266365" cy="4394200"/>
          </a:xfrm>
        </p:spPr>
        <p:txBody>
          <a:bodyPr/>
          <a:lstStyle>
            <a:lvl1pPr marL="457200" indent="-457200">
              <a:buFont typeface="+mj-lt"/>
              <a:buAutoNum type="arabicPeriod"/>
              <a:defRPr/>
            </a:lvl1pPr>
            <a:lvl2pPr marL="640080">
              <a:defRPr/>
            </a:lvl2pPr>
            <a:lvl3pPr marL="822960">
              <a:defRPr sz="1600"/>
            </a:lvl3pPr>
            <a:lvl4pPr marL="822960" indent="-182880">
              <a:buSzPct val="100000"/>
              <a:buFont typeface="Arial" panose="020B0604020202020204" pitchFamily="34" charset="0"/>
              <a:buChar char="-"/>
              <a:defRPr sz="1600"/>
            </a:lvl4pPr>
            <a:lvl5pPr marL="822960" indent="-182880">
              <a:buFont typeface="Arial" panose="020B0604020202020204" pitchFamily="34" charset="0"/>
              <a:buChar char="-"/>
              <a:defRPr sz="1600"/>
            </a:lvl5pPr>
            <a:lvl6pPr marL="822960" indent="-182880">
              <a:buFont typeface="Arial" panose="020B0604020202020204" pitchFamily="34" charset="0"/>
              <a:buChar char="-"/>
              <a:defRPr sz="1600"/>
            </a:lvl6pPr>
            <a:lvl7pPr marL="822960" indent="-182880">
              <a:buSzPct val="100000"/>
              <a:buFont typeface="Arial" panose="020B0604020202020204" pitchFamily="34" charset="0"/>
              <a:buChar char="-"/>
              <a:defRPr sz="1600"/>
            </a:lvl7pPr>
            <a:lvl8pPr marL="822960" indent="-182880">
              <a:buSzPct val="100000"/>
              <a:buFont typeface="Arial" panose="020B0604020202020204" pitchFamily="34" charset="0"/>
              <a:buChar char="-"/>
              <a:defRPr sz="1600"/>
            </a:lvl8pPr>
            <a:lvl9pPr marL="822960" indent="-182880">
              <a:buSzPct val="100000"/>
              <a:buFont typeface="Arial" panose="020B0604020202020204" pitchFamily="34" charset="0"/>
              <a:buChar char="-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15867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2" y="1662113"/>
            <a:ext cx="1126624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86358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2083" y="457201"/>
            <a:ext cx="11266367" cy="9747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085" y="1662113"/>
            <a:ext cx="11266364" cy="4394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bullet </a:t>
            </a:r>
          </a:p>
          <a:p>
            <a:pPr lvl="2"/>
            <a:r>
              <a:rPr lang="en-US"/>
              <a:t>Second bullet</a:t>
            </a:r>
          </a:p>
          <a:p>
            <a:pPr lvl="3"/>
            <a:r>
              <a:rPr lang="en-US"/>
              <a:t>Third bullet</a:t>
            </a:r>
          </a:p>
          <a:p>
            <a:pPr lvl="4"/>
            <a:r>
              <a:rPr lang="en-US"/>
              <a:t>Fourth bullet</a:t>
            </a:r>
          </a:p>
          <a:p>
            <a:pPr lvl="5"/>
            <a:r>
              <a:rPr lang="en-US"/>
              <a:t>Fifth bullet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446" y="6605591"/>
            <a:ext cx="743847" cy="170207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33373" y="6617049"/>
            <a:ext cx="4114800" cy="1944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32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A6093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88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6576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864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3152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91440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15">
          <p15:clr>
            <a:srgbClr val="F26B43"/>
          </p15:clr>
        </p15:guide>
        <p15:guide id="3" pos="1912">
          <p15:clr>
            <a:srgbClr val="F26B43"/>
          </p15:clr>
        </p15:guide>
        <p15:guide id="4" pos="2025">
          <p15:clr>
            <a:srgbClr val="F26B43"/>
          </p15:clr>
        </p15:guide>
        <p15:guide id="5" pos="2820">
          <p15:clr>
            <a:srgbClr val="F26B43"/>
          </p15:clr>
        </p15:guide>
        <p15:guide id="6" pos="2936">
          <p15:clr>
            <a:srgbClr val="F26B43"/>
          </p15:clr>
        </p15:guide>
        <p15:guide id="7" pos="3735">
          <p15:clr>
            <a:srgbClr val="F26B43"/>
          </p15:clr>
        </p15:guide>
        <p15:guide id="8" pos="3848">
          <p15:clr>
            <a:srgbClr val="F26B43"/>
          </p15:clr>
        </p15:guide>
        <p15:guide id="9" pos="5544">
          <p15:clr>
            <a:srgbClr val="F26B43"/>
          </p15:clr>
        </p15:guide>
        <p15:guide id="10" orient="horz" pos="280">
          <p15:clr>
            <a:srgbClr val="F26B43"/>
          </p15:clr>
        </p15:guide>
        <p15:guide id="13" orient="horz" pos="912">
          <p15:clr>
            <a:srgbClr val="F26B43"/>
          </p15:clr>
        </p15:guide>
        <p15:guide id="14" orient="horz" pos="1032">
          <p15:clr>
            <a:srgbClr val="F26B43"/>
          </p15:clr>
        </p15:guide>
        <p15:guide id="15" orient="horz" pos="1440">
          <p15:clr>
            <a:srgbClr val="F26B43"/>
          </p15:clr>
        </p15:guide>
        <p15:guide id="16" orient="horz" pos="1584">
          <p15:clr>
            <a:srgbClr val="F26B43"/>
          </p15:clr>
        </p15:guide>
        <p15:guide id="17" orient="horz" pos="4093">
          <p15:clr>
            <a:srgbClr val="F26B43"/>
          </p15:clr>
        </p15:guide>
        <p15:guide id="18" orient="horz" pos="3817">
          <p15:clr>
            <a:srgbClr val="F26B43"/>
          </p15:clr>
        </p15:guide>
        <p15:guide id="19" orient="horz" pos="42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Specimen Submission – Cultures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2084" y="1063599"/>
            <a:ext cx="11371327" cy="527900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Tissue Specimens for cultures</a:t>
            </a:r>
          </a:p>
          <a:p>
            <a:pPr lvl="1"/>
            <a:r>
              <a:rPr lang="en-US" dirty="0"/>
              <a:t>Formalin kills bacteria and fungus, so the specimen must be sent fresh.</a:t>
            </a:r>
          </a:p>
          <a:p>
            <a:pPr lvl="1"/>
            <a:r>
              <a:rPr lang="en-US" dirty="0"/>
              <a:t>Specimen must be collected in a sterile manner and placed in a sterile container.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Submission for Cultures </a:t>
            </a:r>
          </a:p>
          <a:p>
            <a:pPr lvl="1"/>
            <a:r>
              <a:rPr lang="en-US" dirty="0"/>
              <a:t>Tissue must be selected and placed in a sterile container in the OR.</a:t>
            </a:r>
          </a:p>
          <a:p>
            <a:pPr lvl="1"/>
            <a:r>
              <a:rPr lang="en-US" dirty="0"/>
              <a:t>Pathology is not sterile and Pathology staff cannot select or submit tissue from a larger piece. </a:t>
            </a:r>
          </a:p>
          <a:p>
            <a:pPr lvl="1"/>
            <a:r>
              <a:rPr lang="en-US" b="1" dirty="0"/>
              <a:t>The orders must be submitted as a CLINICAL lab test </a:t>
            </a:r>
            <a:r>
              <a:rPr lang="en-US" dirty="0"/>
              <a:t>by the OR staff in the Specimen Order screen</a:t>
            </a:r>
          </a:p>
          <a:p>
            <a:pPr lvl="1"/>
            <a:r>
              <a:rPr lang="en-US" dirty="0"/>
              <a:t>For specific collection or ordering questions, call the Microbiology Lab at 720-848-7084</a:t>
            </a:r>
          </a:p>
          <a:p>
            <a:pPr marL="640080" lvl="2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Cultures may be done on TISSUE but they are NOT PATHOLOGY tests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Do NOT refrigerate </a:t>
            </a:r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69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Specimen Submission – Cultures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2084" y="1063599"/>
            <a:ext cx="11371327" cy="527900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Example: Tissue Culture Order</a:t>
            </a:r>
          </a:p>
          <a:p>
            <a:pPr lvl="1"/>
            <a:r>
              <a:rPr lang="en-US" dirty="0"/>
              <a:t>Select source </a:t>
            </a:r>
          </a:p>
          <a:p>
            <a:pPr lvl="1"/>
            <a:r>
              <a:rPr lang="en-US" dirty="0"/>
              <a:t>Select Type - </a:t>
            </a:r>
            <a:r>
              <a:rPr lang="en-US" b="1" dirty="0"/>
              <a:t>TISSUE</a:t>
            </a:r>
          </a:p>
          <a:p>
            <a:pPr lvl="1"/>
            <a:r>
              <a:rPr lang="en-US" dirty="0"/>
              <a:t>Select desired test (note – surgical pathology is automatically selected and must be deselected for the specimen being sent for cultures)</a:t>
            </a:r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612" y="2703777"/>
            <a:ext cx="6982690" cy="38248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6B8EA9-E9DE-94E8-AC28-CB15602F2FEC}"/>
              </a:ext>
            </a:extLst>
          </p:cNvPr>
          <p:cNvSpPr txBox="1"/>
          <p:nvPr/>
        </p:nvSpPr>
        <p:spPr>
          <a:xfrm>
            <a:off x="5925416" y="1063599"/>
            <a:ext cx="60942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/>
            <a:r>
              <a:rPr lang="en-US" dirty="0">
                <a:highlight>
                  <a:srgbClr val="FFFF00"/>
                </a:highlight>
              </a:rPr>
              <a:t>For specific collection or ordering questions, call the Microbiology Lab at 720-848-7084</a:t>
            </a:r>
          </a:p>
        </p:txBody>
      </p:sp>
    </p:spTree>
    <p:extLst>
      <p:ext uri="{BB962C8B-B14F-4D97-AF65-F5344CB8AC3E}">
        <p14:creationId xmlns:p14="http://schemas.microsoft.com/office/powerpoint/2010/main" val="78163038"/>
      </p:ext>
    </p:extLst>
  </p:cSld>
  <p:clrMapOvr>
    <a:masterClrMapping/>
  </p:clrMapOvr>
</p:sld>
</file>

<file path=ppt/theme/theme1.xml><?xml version="1.0" encoding="utf-8"?>
<a:theme xmlns:a="http://schemas.openxmlformats.org/drawingml/2006/main" name="int_sys_pres_4x3_161219_02">
  <a:themeElements>
    <a:clrScheme name="Custom 28">
      <a:dk1>
        <a:srgbClr val="000000"/>
      </a:dk1>
      <a:lt1>
        <a:srgbClr val="FFFFFF"/>
      </a:lt1>
      <a:dk2>
        <a:srgbClr val="A6093D"/>
      </a:dk2>
      <a:lt2>
        <a:srgbClr val="FFFFFF"/>
      </a:lt2>
      <a:accent1>
        <a:srgbClr val="A6093D"/>
      </a:accent1>
      <a:accent2>
        <a:srgbClr val="FFA300"/>
      </a:accent2>
      <a:accent3>
        <a:srgbClr val="FE5000"/>
      </a:accent3>
      <a:accent4>
        <a:srgbClr val="425563"/>
      </a:accent4>
      <a:accent5>
        <a:srgbClr val="768692"/>
      </a:accent5>
      <a:accent6>
        <a:srgbClr val="A4BCC2"/>
      </a:accent6>
      <a:hlink>
        <a:srgbClr val="A6093D"/>
      </a:hlink>
      <a:folHlink>
        <a:srgbClr val="42556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A6093D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t_sys_4x3_pres_basic_170127_02" id="{6F751C92-EFC4-46E1-8F04-381476D08FE3}" vid="{5CBDAC4C-868E-472E-BB31-95D2820522C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46364ac-dd3b-456f-8a86-11840edeb54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87E91F2D51F3448CFE33D63A825C4B" ma:contentTypeVersion="15" ma:contentTypeDescription="Create a new document." ma:contentTypeScope="" ma:versionID="8ae4fe0aa399fab2ba4727bfbd15c83b">
  <xsd:schema xmlns:xsd="http://www.w3.org/2001/XMLSchema" xmlns:xs="http://www.w3.org/2001/XMLSchema" xmlns:p="http://schemas.microsoft.com/office/2006/metadata/properties" xmlns:ns3="846364ac-dd3b-456f-8a86-11840edeb540" xmlns:ns4="3075f17e-f95e-4f9e-93e8-8961f9cb69f6" targetNamespace="http://schemas.microsoft.com/office/2006/metadata/properties" ma:root="true" ma:fieldsID="0e784d015115547bfdf0a9a5ad278e99" ns3:_="" ns4:_="">
    <xsd:import namespace="846364ac-dd3b-456f-8a86-11840edeb540"/>
    <xsd:import namespace="3075f17e-f95e-4f9e-93e8-8961f9cb69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_activity" minOccurs="0"/>
                <xsd:element ref="ns3:MediaServiceDateTaken" minOccurs="0"/>
                <xsd:element ref="ns3:MediaServiceObjectDetectorVersions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6364ac-dd3b-456f-8a86-11840edeb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5f17e-f95e-4f9e-93e8-8961f9cb69f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C1A445-C9A0-465A-A794-B2020E964987}">
  <ds:schemaRefs>
    <ds:schemaRef ds:uri="http://purl.org/dc/terms/"/>
    <ds:schemaRef ds:uri="http://schemas.openxmlformats.org/package/2006/metadata/core-properties"/>
    <ds:schemaRef ds:uri="846364ac-dd3b-456f-8a86-11840edeb540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3075f17e-f95e-4f9e-93e8-8961f9cb69f6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87367D4-8FFB-4881-881E-E2F7625D87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03DFE4-3862-4CB3-9D47-96C457EB78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6364ac-dd3b-456f-8a86-11840edeb540"/>
    <ds:schemaRef ds:uri="3075f17e-f95e-4f9e-93e8-8961f9cb69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169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Lato Regular</vt:lpstr>
      <vt:lpstr>Raleway Light</vt:lpstr>
      <vt:lpstr>int_sys_pres_4x3_161219_02</vt:lpstr>
      <vt:lpstr>Specimen Submission – Cultures</vt:lpstr>
      <vt:lpstr>Specimen Submission – Cultures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Menendez, Elizabeth</dc:creator>
  <cp:lastModifiedBy>Menendez, Elizabeth</cp:lastModifiedBy>
  <cp:revision>3</cp:revision>
  <dcterms:created xsi:type="dcterms:W3CDTF">2025-07-14T16:50:10Z</dcterms:created>
  <dcterms:modified xsi:type="dcterms:W3CDTF">2025-07-14T17:04:45Z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0x0101005487E91F2D51F3448CFE33D63A825C4B</vt:lpwstr>
  </property>
</Properties>
</file>