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2084" y="1569834"/>
            <a:ext cx="7434611" cy="1419429"/>
          </a:xfrm>
        </p:spPr>
        <p:txBody>
          <a:bodyPr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3" y="3155787"/>
            <a:ext cx="7434612" cy="1072265"/>
          </a:xfrm>
        </p:spPr>
        <p:txBody>
          <a:bodyPr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3"/>
          </p:nvPr>
        </p:nvSpPr>
        <p:spPr>
          <a:xfrm>
            <a:off x="461434" y="4089691"/>
            <a:ext cx="5516033" cy="457200"/>
          </a:xfrm>
          <a:prstGeom prst="rect">
            <a:avLst/>
          </a:prstGeom>
        </p:spPr>
        <p:txBody>
          <a:bodyPr/>
          <a:lstStyle>
            <a:lvl1pPr marL="0" indent="-3657600" algn="l" defTabSz="914400" rtl="0" eaLnBrk="1" latinLnBrk="0" hangingPunct="1">
              <a:defRPr lang="en-US" sz="16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16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9387776" cy="621314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3" y="2513619"/>
            <a:ext cx="11266247" cy="2768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5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461435" y="6134100"/>
            <a:ext cx="8682565" cy="398224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289784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9385128" cy="1309687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4" y="3201990"/>
            <a:ext cx="5514824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22"/>
          </p:nvPr>
        </p:nvSpPr>
        <p:spPr>
          <a:xfrm>
            <a:off x="6215093" y="3201990"/>
            <a:ext cx="5514824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5" name="Text Placeholder 6"/>
          <p:cNvSpPr>
            <a:spLocks noGrp="1"/>
          </p:cNvSpPr>
          <p:nvPr>
            <p:ph type="body" sz="quarter" idx="23"/>
          </p:nvPr>
        </p:nvSpPr>
        <p:spPr>
          <a:xfrm>
            <a:off x="461435" y="6134100"/>
            <a:ext cx="8682565" cy="398224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76001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9359163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3" y="2516191"/>
            <a:ext cx="3607740" cy="35401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8"/>
          <p:cNvSpPr>
            <a:spLocks noGrp="1"/>
          </p:cNvSpPr>
          <p:nvPr>
            <p:ph sz="quarter" idx="17"/>
          </p:nvPr>
        </p:nvSpPr>
        <p:spPr>
          <a:xfrm>
            <a:off x="4288955" y="2514601"/>
            <a:ext cx="3607740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8"/>
          </p:nvPr>
        </p:nvSpPr>
        <p:spPr>
          <a:xfrm>
            <a:off x="8144934" y="2514601"/>
            <a:ext cx="3583396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461435" y="6134101"/>
            <a:ext cx="8682565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557803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 column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7444140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2084" y="2514601"/>
            <a:ext cx="74346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8130118" y="1662113"/>
            <a:ext cx="3598212" cy="43941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61435" y="6134100"/>
            <a:ext cx="8682565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573507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 column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7444140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>
          <a:xfrm>
            <a:off x="462083" y="2514601"/>
            <a:ext cx="3607740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7"/>
          </p:nvPr>
        </p:nvSpPr>
        <p:spPr>
          <a:xfrm>
            <a:off x="4288955" y="2514601"/>
            <a:ext cx="3607740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8"/>
          </p:nvPr>
        </p:nvSpPr>
        <p:spPr>
          <a:xfrm>
            <a:off x="8120590" y="1662114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5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461435" y="6134100"/>
            <a:ext cx="8682565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33797041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comparison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6" y="1662113"/>
            <a:ext cx="5524349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6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215094" y="1662113"/>
            <a:ext cx="5513236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6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61435" y="6134100"/>
            <a:ext cx="8682565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902067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comparison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8" y="1662113"/>
            <a:ext cx="3617265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4293720" y="1662113"/>
            <a:ext cx="3617265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8130118" y="1662113"/>
            <a:ext cx="3617265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51571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3" y="1662113"/>
            <a:ext cx="5514824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6215095" y="1662113"/>
            <a:ext cx="5513235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6726882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3" y="1662113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4293863" y="1662113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8"/>
          </p:nvPr>
        </p:nvSpPr>
        <p:spPr>
          <a:xfrm>
            <a:off x="8130118" y="1662113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88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olumn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3" y="1662113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4293863" y="1662113"/>
            <a:ext cx="7434467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45377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62084" y="1569834"/>
            <a:ext cx="7434611" cy="1419429"/>
          </a:xfrm>
        </p:spPr>
        <p:txBody>
          <a:bodyPr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3" y="3155787"/>
            <a:ext cx="7434612" cy="1072265"/>
          </a:xfrm>
        </p:spPr>
        <p:txBody>
          <a:bodyPr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23"/>
          <p:cNvSpPr>
            <a:spLocks noGrp="1"/>
          </p:cNvSpPr>
          <p:nvPr>
            <p:ph type="dt" sz="half" idx="13"/>
          </p:nvPr>
        </p:nvSpPr>
        <p:spPr>
          <a:xfrm>
            <a:off x="461434" y="4089691"/>
            <a:ext cx="5516033" cy="457200"/>
          </a:xfrm>
          <a:prstGeom prst="rect">
            <a:avLst/>
          </a:prstGeom>
        </p:spPr>
        <p:txBody>
          <a:bodyPr/>
          <a:lstStyle>
            <a:lvl1pPr marL="0" indent="-3657600" algn="l" defTabSz="914400" rtl="0" eaLnBrk="1" latinLnBrk="0" hangingPunct="1">
              <a:defRPr lang="en-US" sz="16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1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99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olum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3" y="1662113"/>
            <a:ext cx="7434612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8130118" y="1662113"/>
            <a:ext cx="3598212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658158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ompare_top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7" y="1662115"/>
            <a:ext cx="3617268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3" y="2514601"/>
            <a:ext cx="3607740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25"/>
          </p:nvPr>
        </p:nvSpPr>
        <p:spPr>
          <a:xfrm>
            <a:off x="4288954" y="2514602"/>
            <a:ext cx="3607740" cy="3541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27"/>
          </p:nvPr>
        </p:nvSpPr>
        <p:spPr>
          <a:xfrm>
            <a:off x="8120589" y="2514602"/>
            <a:ext cx="3607740" cy="3541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20" name="Text Placeholder 6"/>
          <p:cNvSpPr>
            <a:spLocks noGrp="1"/>
          </p:cNvSpPr>
          <p:nvPr>
            <p:ph type="body" sz="quarter" idx="2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4294718" y="1662115"/>
            <a:ext cx="3617268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8119873" y="1662115"/>
            <a:ext cx="3617268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2667140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ompare_bottom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7" y="4737102"/>
            <a:ext cx="3617268" cy="1309687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3" y="1670052"/>
            <a:ext cx="3607740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282603" y="4737102"/>
            <a:ext cx="3617268" cy="1309687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8"/>
          <p:cNvSpPr>
            <a:spLocks noGrp="1"/>
          </p:cNvSpPr>
          <p:nvPr>
            <p:ph sz="quarter" idx="25"/>
          </p:nvPr>
        </p:nvSpPr>
        <p:spPr>
          <a:xfrm>
            <a:off x="4292131" y="1670052"/>
            <a:ext cx="3607740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8111063" y="4737102"/>
            <a:ext cx="3617268" cy="1309687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8"/>
          <p:cNvSpPr>
            <a:spLocks noGrp="1"/>
          </p:cNvSpPr>
          <p:nvPr>
            <p:ph sz="quarter" idx="27"/>
          </p:nvPr>
        </p:nvSpPr>
        <p:spPr>
          <a:xfrm>
            <a:off x="8120590" y="1670052"/>
            <a:ext cx="3607740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8" name="Text Placeholder 6"/>
          <p:cNvSpPr>
            <a:spLocks noGrp="1"/>
          </p:cNvSpPr>
          <p:nvPr>
            <p:ph type="body" sz="quarter" idx="2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8551736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8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6894595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0814428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ig_Picture_place-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1" y="-1"/>
            <a:ext cx="12203143" cy="685800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65277"/>
            <a:ext cx="2743200" cy="365125"/>
          </a:xfrm>
          <a:prstGeom prst="rect">
            <a:avLst/>
          </a:prstGeom>
        </p:spPr>
        <p:txBody>
          <a:bodyPr vert="horz" lIns="45720" tIns="22860" rIns="45720" bIns="22860" rtlCol="0" anchor="ctr"/>
          <a:lstStyle>
            <a:lvl1pPr algn="l">
              <a:defRPr sz="800">
                <a:solidFill>
                  <a:schemeClr val="bg1">
                    <a:lumMod val="65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65277"/>
            <a:ext cx="4114800" cy="365125"/>
          </a:xfrm>
          <a:prstGeom prst="rect">
            <a:avLst/>
          </a:prstGeom>
        </p:spPr>
        <p:txBody>
          <a:bodyPr vert="horz" lIns="45720" tIns="22860" rIns="45720" bIns="22860" rtlCol="0" anchor="ctr"/>
          <a:lstStyle>
            <a:lvl1pPr algn="ctr">
              <a:defRPr sz="800">
                <a:solidFill>
                  <a:schemeClr val="bg1">
                    <a:lumMod val="65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5277"/>
            <a:ext cx="2743200" cy="365125"/>
          </a:xfrm>
          <a:prstGeom prst="rect">
            <a:avLst/>
          </a:prstGeom>
        </p:spPr>
        <p:txBody>
          <a:bodyPr vert="horz" lIns="45720" tIns="22860" rIns="45720" bIns="22860" rtlCol="0" anchor="ctr"/>
          <a:lstStyle>
            <a:lvl1pPr algn="r">
              <a:defRPr sz="800">
                <a:solidFill>
                  <a:schemeClr val="bg1">
                    <a:lumMod val="65000"/>
                  </a:schemeClr>
                </a:solidFill>
                <a:latin typeface="Lato Regular"/>
                <a:cs typeface="Lato Regular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970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7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5444454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986784"/>
            <a:ext cx="12192000" cy="2871216"/>
          </a:xfrm>
          <a:blipFill>
            <a:blip r:embed="rId2"/>
            <a:stretch>
              <a:fillRect/>
            </a:stretch>
          </a:blipFill>
        </p:spPr>
        <p:txBody>
          <a:bodyPr lIns="347472" tIns="365760" rIns="2834640"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4" y="5201174"/>
            <a:ext cx="7435201" cy="897085"/>
          </a:xfrm>
        </p:spPr>
        <p:txBody>
          <a:bodyPr anchor="b" anchorCtr="0"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3"/>
          </p:nvPr>
        </p:nvSpPr>
        <p:spPr>
          <a:xfrm>
            <a:off x="461434" y="6094704"/>
            <a:ext cx="5516033" cy="457200"/>
          </a:xfrm>
          <a:prstGeom prst="rect">
            <a:avLst/>
          </a:prstGeom>
        </p:spPr>
        <p:txBody>
          <a:bodyPr/>
          <a:lstStyle>
            <a:lvl1pPr marL="0" indent="-3657600" algn="l" defTabSz="914400" rtl="0" eaLnBrk="1" latinLnBrk="0" hangingPunct="1">
              <a:defRPr lang="en-US" sz="16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93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2084" y="1569834"/>
            <a:ext cx="7434611" cy="1419429"/>
          </a:xfrm>
        </p:spPr>
        <p:txBody>
          <a:bodyPr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3" y="3155787"/>
            <a:ext cx="7434612" cy="1072265"/>
          </a:xfrm>
        </p:spPr>
        <p:txBody>
          <a:bodyPr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6276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2084" y="1569834"/>
            <a:ext cx="7434611" cy="1419429"/>
          </a:xfrm>
        </p:spPr>
        <p:txBody>
          <a:bodyPr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3" y="3155787"/>
            <a:ext cx="7434612" cy="1072265"/>
          </a:xfrm>
        </p:spPr>
        <p:txBody>
          <a:bodyPr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5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5444454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886200"/>
            <a:ext cx="12192000" cy="2971800"/>
          </a:xfrm>
          <a:blipFill>
            <a:blip r:embed="rId2"/>
            <a:stretch>
              <a:fillRect/>
            </a:stretch>
          </a:blipFill>
        </p:spPr>
        <p:txBody>
          <a:bodyPr lIns="347472" tIns="914400" rIns="2834640"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4" y="5662569"/>
            <a:ext cx="7435201" cy="897085"/>
          </a:xfrm>
        </p:spPr>
        <p:txBody>
          <a:bodyPr anchor="b" anchorCtr="0"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0501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676656"/>
            <a:ext cx="12192000" cy="4599432"/>
          </a:xfrm>
        </p:spPr>
        <p:txBody>
          <a:bodyPr anchor="ctr"/>
          <a:lstStyle>
            <a:lvl1pPr marL="118872" indent="-182880" algn="ctr">
              <a:defRPr b="0"/>
            </a:lvl1pPr>
          </a:lstStyle>
          <a:p>
            <a:r>
              <a:rPr lang="en-US"/>
              <a:t>“Hanging Quote – 28pt Arial, </a:t>
            </a:r>
            <a:br>
              <a:rPr lang="en-US"/>
            </a:br>
            <a:r>
              <a:rPr lang="en-US" err="1"/>
              <a:t>UCHealth</a:t>
            </a:r>
            <a:r>
              <a:rPr lang="en-US"/>
              <a:t> Dark Red”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333373" y="6617049"/>
            <a:ext cx="4114800" cy="1944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5734446" y="6605591"/>
            <a:ext cx="743847" cy="170207"/>
          </a:xfrm>
        </p:spPr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18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62084" y="1662113"/>
            <a:ext cx="11266365" cy="4394200"/>
          </a:xfrm>
        </p:spPr>
        <p:txBody>
          <a:bodyPr/>
          <a:lstStyle>
            <a:lvl1pPr marL="457200" indent="-457200">
              <a:buFont typeface="+mj-lt"/>
              <a:buAutoNum type="arabicPeriod"/>
              <a:defRPr/>
            </a:lvl1pPr>
            <a:lvl2pPr marL="640080">
              <a:defRPr/>
            </a:lvl2pPr>
            <a:lvl3pPr marL="822960">
              <a:defRPr sz="1600"/>
            </a:lvl3pPr>
            <a:lvl4pPr marL="822960" indent="-182880">
              <a:buSzPct val="100000"/>
              <a:buFont typeface="Arial" panose="020B0604020202020204" pitchFamily="34" charset="0"/>
              <a:buChar char="-"/>
              <a:defRPr sz="1600"/>
            </a:lvl4pPr>
            <a:lvl5pPr marL="822960" indent="-182880">
              <a:buFont typeface="Arial" panose="020B0604020202020204" pitchFamily="34" charset="0"/>
              <a:buChar char="-"/>
              <a:defRPr sz="1600"/>
            </a:lvl5pPr>
            <a:lvl6pPr marL="822960" indent="-182880">
              <a:buFont typeface="Arial" panose="020B0604020202020204" pitchFamily="34" charset="0"/>
              <a:buChar char="-"/>
              <a:defRPr sz="1600"/>
            </a:lvl6pPr>
            <a:lvl7pPr marL="822960" indent="-182880">
              <a:buSzPct val="100000"/>
              <a:buFont typeface="Arial" panose="020B0604020202020204" pitchFamily="34" charset="0"/>
              <a:buChar char="-"/>
              <a:defRPr sz="1600"/>
            </a:lvl7pPr>
            <a:lvl8pPr marL="822960" indent="-182880">
              <a:buSzPct val="100000"/>
              <a:buFont typeface="Arial" panose="020B0604020202020204" pitchFamily="34" charset="0"/>
              <a:buChar char="-"/>
              <a:defRPr sz="1600"/>
            </a:lvl8pPr>
            <a:lvl9pPr marL="822960" indent="-182880">
              <a:buSzPct val="100000"/>
              <a:buFont typeface="Arial" panose="020B0604020202020204" pitchFamily="34" charset="0"/>
              <a:buChar char="-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318685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2" y="1662113"/>
            <a:ext cx="11266247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0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400214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2083" y="457201"/>
            <a:ext cx="11266367" cy="9747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085" y="1662113"/>
            <a:ext cx="11266364" cy="4394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First bullet </a:t>
            </a:r>
          </a:p>
          <a:p>
            <a:pPr lvl="2"/>
            <a:r>
              <a:rPr lang="en-US"/>
              <a:t>Second bullet</a:t>
            </a:r>
          </a:p>
          <a:p>
            <a:pPr lvl="3"/>
            <a:r>
              <a:rPr lang="en-US"/>
              <a:t>Third bullet</a:t>
            </a:r>
          </a:p>
          <a:p>
            <a:pPr lvl="4"/>
            <a:r>
              <a:rPr lang="en-US"/>
              <a:t>Fourth bullet</a:t>
            </a:r>
          </a:p>
          <a:p>
            <a:pPr lvl="5"/>
            <a:r>
              <a:rPr lang="en-US"/>
              <a:t>Fifth bullet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446" y="6605591"/>
            <a:ext cx="743847" cy="17020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33373" y="6617049"/>
            <a:ext cx="4114800" cy="1944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7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A6093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600"/>
        </a:spcAft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82880" indent="-18288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65760" indent="-18288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548640" indent="-182880" algn="l" defTabSz="914400" rtl="0" eaLnBrk="1" latinLnBrk="0" hangingPunct="1">
        <a:spcBef>
          <a:spcPts val="0"/>
        </a:spcBef>
        <a:spcAft>
          <a:spcPts val="600"/>
        </a:spcAft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731520" indent="-18288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914400" indent="-18288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1097280" indent="-182880" algn="l" defTabSz="914400" rtl="0" eaLnBrk="1" latinLnBrk="0" hangingPunct="1">
        <a:spcBef>
          <a:spcPts val="0"/>
        </a:spcBef>
        <a:spcAft>
          <a:spcPts val="600"/>
        </a:spcAft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1097280" indent="-182880" algn="l" defTabSz="914400" rtl="0" eaLnBrk="1" latinLnBrk="0" hangingPunct="1">
        <a:spcBef>
          <a:spcPts val="0"/>
        </a:spcBef>
        <a:spcAft>
          <a:spcPts val="600"/>
        </a:spcAft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1097280" indent="-182880" algn="l" defTabSz="914400" rtl="0" eaLnBrk="1" latinLnBrk="0" hangingPunct="1">
        <a:spcBef>
          <a:spcPts val="0"/>
        </a:spcBef>
        <a:spcAft>
          <a:spcPts val="600"/>
        </a:spcAft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15">
          <p15:clr>
            <a:srgbClr val="F26B43"/>
          </p15:clr>
        </p15:guide>
        <p15:guide id="3" pos="1912">
          <p15:clr>
            <a:srgbClr val="F26B43"/>
          </p15:clr>
        </p15:guide>
        <p15:guide id="4" pos="2025">
          <p15:clr>
            <a:srgbClr val="F26B43"/>
          </p15:clr>
        </p15:guide>
        <p15:guide id="5" pos="2820">
          <p15:clr>
            <a:srgbClr val="F26B43"/>
          </p15:clr>
        </p15:guide>
        <p15:guide id="6" pos="2936">
          <p15:clr>
            <a:srgbClr val="F26B43"/>
          </p15:clr>
        </p15:guide>
        <p15:guide id="7" pos="3735">
          <p15:clr>
            <a:srgbClr val="F26B43"/>
          </p15:clr>
        </p15:guide>
        <p15:guide id="8" pos="3848">
          <p15:clr>
            <a:srgbClr val="F26B43"/>
          </p15:clr>
        </p15:guide>
        <p15:guide id="9" pos="5544">
          <p15:clr>
            <a:srgbClr val="F26B43"/>
          </p15:clr>
        </p15:guide>
        <p15:guide id="10" orient="horz" pos="280">
          <p15:clr>
            <a:srgbClr val="F26B43"/>
          </p15:clr>
        </p15:guide>
        <p15:guide id="13" orient="horz" pos="912">
          <p15:clr>
            <a:srgbClr val="F26B43"/>
          </p15:clr>
        </p15:guide>
        <p15:guide id="14" orient="horz" pos="1032">
          <p15:clr>
            <a:srgbClr val="F26B43"/>
          </p15:clr>
        </p15:guide>
        <p15:guide id="15" orient="horz" pos="1440">
          <p15:clr>
            <a:srgbClr val="F26B43"/>
          </p15:clr>
        </p15:guide>
        <p15:guide id="16" orient="horz" pos="1584">
          <p15:clr>
            <a:srgbClr val="F26B43"/>
          </p15:clr>
        </p15:guide>
        <p15:guide id="17" orient="horz" pos="4093">
          <p15:clr>
            <a:srgbClr val="F26B43"/>
          </p15:clr>
        </p15:guide>
        <p15:guide id="18" orient="horz" pos="3817">
          <p15:clr>
            <a:srgbClr val="F26B43"/>
          </p15:clr>
        </p15:guide>
        <p15:guide id="19" orient="horz" pos="42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Specimen Submission – </a:t>
            </a:r>
            <a:r>
              <a:rPr lang="en-US" dirty="0" err="1"/>
              <a:t>Paps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2084" y="1063599"/>
            <a:ext cx="11266365" cy="52790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Submission for Pap </a:t>
            </a:r>
          </a:p>
          <a:p>
            <a:pPr lvl="1"/>
            <a:r>
              <a:rPr lang="en-US" dirty="0"/>
              <a:t>The orders must be submitted as Cervical Vaginal Cytology Request in the regular order screen, not specimen orders, most of the specimen type and source </a:t>
            </a:r>
            <a:r>
              <a:rPr lang="en-US" dirty="0" err="1"/>
              <a:t>autopopulates</a:t>
            </a:r>
            <a:r>
              <a:rPr lang="en-US" dirty="0"/>
              <a:t>. </a:t>
            </a:r>
          </a:p>
          <a:p>
            <a:pPr lvl="2"/>
            <a:r>
              <a:rPr lang="en-US" dirty="0"/>
              <a:t>Specimen Type will be Pap Test</a:t>
            </a:r>
          </a:p>
          <a:p>
            <a:pPr lvl="2"/>
            <a:r>
              <a:rPr lang="en-US" dirty="0"/>
              <a:t>Specimen Source will be Cervix, </a:t>
            </a:r>
            <a:r>
              <a:rPr lang="en-US" dirty="0" err="1"/>
              <a:t>Endocervial</a:t>
            </a:r>
            <a:endParaRPr lang="en-US" dirty="0"/>
          </a:p>
          <a:p>
            <a:pPr lvl="2"/>
            <a:r>
              <a:rPr lang="en-US" dirty="0"/>
              <a:t>Answer questions, may need to clarify request with physician</a:t>
            </a:r>
          </a:p>
          <a:p>
            <a:pPr lvl="2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Paps</a:t>
            </a:r>
            <a:r>
              <a:rPr lang="en-US" dirty="0"/>
              <a:t> are sent to AMC for evaluation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OR must order </a:t>
            </a:r>
            <a:r>
              <a:rPr lang="en-US" dirty="0" err="1"/>
              <a:t>Paps</a:t>
            </a:r>
            <a:r>
              <a:rPr lang="en-US" dirty="0"/>
              <a:t> the same way as clinics as there is no way to order using the same information and testing in Specimen Navigator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8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Specimen Submission – </a:t>
            </a:r>
            <a:r>
              <a:rPr lang="en-US" dirty="0" err="1"/>
              <a:t>Paps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2084" y="1063599"/>
            <a:ext cx="11266365" cy="527900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Example: Pap Order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lvl="2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462083" y="3292150"/>
            <a:ext cx="4756265" cy="3241272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62083" y="1532688"/>
            <a:ext cx="5943602" cy="1691640"/>
            <a:chOff x="1828798" y="1532688"/>
            <a:chExt cx="5943602" cy="1691640"/>
          </a:xfrm>
        </p:grpSpPr>
        <p:pic>
          <p:nvPicPr>
            <p:cNvPr id="5" name="Picture 4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828800" y="1532688"/>
              <a:ext cx="5943600" cy="169164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7356763" y="2543693"/>
              <a:ext cx="324196" cy="16625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828798" y="1723504"/>
              <a:ext cx="482139" cy="16348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61060" y="2535957"/>
              <a:ext cx="1487979" cy="18230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5818" y="3292150"/>
            <a:ext cx="4242919" cy="33648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065818" y="2809702"/>
            <a:ext cx="4738255" cy="12474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Note – if order screen looks like the one on the right, for reflex to HPV testing select HPV (ASCUS and Above)</a:t>
            </a:r>
          </a:p>
        </p:txBody>
      </p:sp>
    </p:spTree>
    <p:extLst>
      <p:ext uri="{BB962C8B-B14F-4D97-AF65-F5344CB8AC3E}">
        <p14:creationId xmlns:p14="http://schemas.microsoft.com/office/powerpoint/2010/main" val="3474849459"/>
      </p:ext>
    </p:extLst>
  </p:cSld>
  <p:clrMapOvr>
    <a:masterClrMapping/>
  </p:clrMapOvr>
</p:sld>
</file>

<file path=ppt/theme/theme1.xml><?xml version="1.0" encoding="utf-8"?>
<a:theme xmlns:a="http://schemas.openxmlformats.org/drawingml/2006/main" name="int_sys_pres_4x3_161219_02">
  <a:themeElements>
    <a:clrScheme name="Custom 28">
      <a:dk1>
        <a:srgbClr val="000000"/>
      </a:dk1>
      <a:lt1>
        <a:srgbClr val="FFFFFF"/>
      </a:lt1>
      <a:dk2>
        <a:srgbClr val="A6093D"/>
      </a:dk2>
      <a:lt2>
        <a:srgbClr val="FFFFFF"/>
      </a:lt2>
      <a:accent1>
        <a:srgbClr val="A6093D"/>
      </a:accent1>
      <a:accent2>
        <a:srgbClr val="FFA300"/>
      </a:accent2>
      <a:accent3>
        <a:srgbClr val="FE5000"/>
      </a:accent3>
      <a:accent4>
        <a:srgbClr val="425563"/>
      </a:accent4>
      <a:accent5>
        <a:srgbClr val="768692"/>
      </a:accent5>
      <a:accent6>
        <a:srgbClr val="A4BCC2"/>
      </a:accent6>
      <a:hlink>
        <a:srgbClr val="A6093D"/>
      </a:hlink>
      <a:folHlink>
        <a:srgbClr val="42556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6093D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nt_sys_4x3_pres_basic_170127_02" id="{6F751C92-EFC4-46E1-8F04-381476D08FE3}" vid="{5CBDAC4C-868E-472E-BB31-95D2820522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124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Courier New</vt:lpstr>
      <vt:lpstr>Lato Regular</vt:lpstr>
      <vt:lpstr>Raleway Light</vt:lpstr>
      <vt:lpstr>int_sys_pres_4x3_161219_02</vt:lpstr>
      <vt:lpstr>Specimen Submission – Paps</vt:lpstr>
      <vt:lpstr>Specimen Submission – Paps</vt:lpstr>
    </vt:vector>
  </TitlesOfParts>
  <Company>UC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Specimen Submission – Paps</dc:title>
  <dc:creator>Menendez, Elizabeth</dc:creator>
  <cp:lastModifiedBy>Menendez, Elizabeth</cp:lastModifiedBy>
  <cp:revision>5</cp:revision>
  <dcterms:created xsi:type="dcterms:W3CDTF">2024-03-28T14:19:07Z</dcterms:created>
  <dcterms:modified xsi:type="dcterms:W3CDTF">2025-07-14T21:41:36Z</dcterms:modified>
</cp:coreProperties>
</file>