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801600" cy="16459200"/>
  <p:notesSz cx="6858000" cy="9296400"/>
  <p:defaultTextStyle>
    <a:defPPr>
      <a:defRPr lang="en-US"/>
    </a:defPPr>
    <a:lvl1pPr marL="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599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198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797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396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7995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1594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5193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87922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440"/>
    <a:srgbClr val="9E0635"/>
    <a:srgbClr val="FFFFFF"/>
    <a:srgbClr val="A4C2CC"/>
    <a:srgbClr val="AE021F"/>
    <a:srgbClr val="C55E5B"/>
    <a:srgbClr val="F9B073"/>
    <a:srgbClr val="957DB1"/>
    <a:srgbClr val="6893C6"/>
    <a:srgbClr val="AB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522" y="48"/>
      </p:cViewPr>
      <p:guideLst>
        <p:guide orient="horz" pos="518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5113021"/>
            <a:ext cx="1088136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9326880"/>
            <a:ext cx="89611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7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1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5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8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659132"/>
            <a:ext cx="288036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59132"/>
            <a:ext cx="842772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10576561"/>
            <a:ext cx="10881360" cy="3268980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6976112"/>
            <a:ext cx="10881360" cy="360044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59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19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797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39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7995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1594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519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879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840481"/>
            <a:ext cx="5654040" cy="1086231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3840481"/>
            <a:ext cx="5654040" cy="1086231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684271"/>
            <a:ext cx="5656263" cy="153542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5990" indent="0">
              <a:buNone/>
              <a:defRPr sz="3700" b="1"/>
            </a:lvl2pPr>
            <a:lvl3pPr marL="1671980" indent="0">
              <a:buNone/>
              <a:defRPr sz="3300" b="1"/>
            </a:lvl3pPr>
            <a:lvl4pPr marL="2507971" indent="0">
              <a:buNone/>
              <a:defRPr sz="2900" b="1"/>
            </a:lvl4pPr>
            <a:lvl5pPr marL="3343961" indent="0">
              <a:buNone/>
              <a:defRPr sz="2900" b="1"/>
            </a:lvl5pPr>
            <a:lvl6pPr marL="4179951" indent="0">
              <a:buNone/>
              <a:defRPr sz="2900" b="1"/>
            </a:lvl6pPr>
            <a:lvl7pPr marL="5015941" indent="0">
              <a:buNone/>
              <a:defRPr sz="2900" b="1"/>
            </a:lvl7pPr>
            <a:lvl8pPr marL="5851931" indent="0">
              <a:buNone/>
              <a:defRPr sz="2900" b="1"/>
            </a:lvl8pPr>
            <a:lvl9pPr marL="668792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5219700"/>
            <a:ext cx="5656263" cy="94830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3684271"/>
            <a:ext cx="5658485" cy="153542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5990" indent="0">
              <a:buNone/>
              <a:defRPr sz="3700" b="1"/>
            </a:lvl2pPr>
            <a:lvl3pPr marL="1671980" indent="0">
              <a:buNone/>
              <a:defRPr sz="3300" b="1"/>
            </a:lvl3pPr>
            <a:lvl4pPr marL="2507971" indent="0">
              <a:buNone/>
              <a:defRPr sz="2900" b="1"/>
            </a:lvl4pPr>
            <a:lvl5pPr marL="3343961" indent="0">
              <a:buNone/>
              <a:defRPr sz="2900" b="1"/>
            </a:lvl5pPr>
            <a:lvl6pPr marL="4179951" indent="0">
              <a:buNone/>
              <a:defRPr sz="2900" b="1"/>
            </a:lvl6pPr>
            <a:lvl7pPr marL="5015941" indent="0">
              <a:buNone/>
              <a:defRPr sz="2900" b="1"/>
            </a:lvl7pPr>
            <a:lvl8pPr marL="5851931" indent="0">
              <a:buNone/>
              <a:defRPr sz="2900" b="1"/>
            </a:lvl8pPr>
            <a:lvl9pPr marL="668792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5219700"/>
            <a:ext cx="5658485" cy="94830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55320"/>
            <a:ext cx="4211638" cy="278892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655321"/>
            <a:ext cx="7156450" cy="1404747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3444241"/>
            <a:ext cx="4211638" cy="11258551"/>
          </a:xfrm>
        </p:spPr>
        <p:txBody>
          <a:bodyPr/>
          <a:lstStyle>
            <a:lvl1pPr marL="0" indent="0">
              <a:buNone/>
              <a:defRPr sz="2600"/>
            </a:lvl1pPr>
            <a:lvl2pPr marL="835990" indent="0">
              <a:buNone/>
              <a:defRPr sz="2200"/>
            </a:lvl2pPr>
            <a:lvl3pPr marL="1671980" indent="0">
              <a:buNone/>
              <a:defRPr sz="1800"/>
            </a:lvl3pPr>
            <a:lvl4pPr marL="2507971" indent="0">
              <a:buNone/>
              <a:defRPr sz="1600"/>
            </a:lvl4pPr>
            <a:lvl5pPr marL="3343961" indent="0">
              <a:buNone/>
              <a:defRPr sz="1600"/>
            </a:lvl5pPr>
            <a:lvl6pPr marL="4179951" indent="0">
              <a:buNone/>
              <a:defRPr sz="1600"/>
            </a:lvl6pPr>
            <a:lvl7pPr marL="5015941" indent="0">
              <a:buNone/>
              <a:defRPr sz="1600"/>
            </a:lvl7pPr>
            <a:lvl8pPr marL="5851931" indent="0">
              <a:buNone/>
              <a:defRPr sz="1600"/>
            </a:lvl8pPr>
            <a:lvl9pPr marL="668792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11521440"/>
            <a:ext cx="7680960" cy="136017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1470660"/>
            <a:ext cx="7680960" cy="9875520"/>
          </a:xfrm>
        </p:spPr>
        <p:txBody>
          <a:bodyPr/>
          <a:lstStyle>
            <a:lvl1pPr marL="0" indent="0">
              <a:buNone/>
              <a:defRPr sz="5900"/>
            </a:lvl1pPr>
            <a:lvl2pPr marL="835990" indent="0">
              <a:buNone/>
              <a:defRPr sz="5100"/>
            </a:lvl2pPr>
            <a:lvl3pPr marL="1671980" indent="0">
              <a:buNone/>
              <a:defRPr sz="4400"/>
            </a:lvl3pPr>
            <a:lvl4pPr marL="2507971" indent="0">
              <a:buNone/>
              <a:defRPr sz="3700"/>
            </a:lvl4pPr>
            <a:lvl5pPr marL="3343961" indent="0">
              <a:buNone/>
              <a:defRPr sz="3700"/>
            </a:lvl5pPr>
            <a:lvl6pPr marL="4179951" indent="0">
              <a:buNone/>
              <a:defRPr sz="3700"/>
            </a:lvl6pPr>
            <a:lvl7pPr marL="5015941" indent="0">
              <a:buNone/>
              <a:defRPr sz="3700"/>
            </a:lvl7pPr>
            <a:lvl8pPr marL="5851931" indent="0">
              <a:buNone/>
              <a:defRPr sz="3700"/>
            </a:lvl8pPr>
            <a:lvl9pPr marL="6687922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12881611"/>
            <a:ext cx="7680960" cy="1931669"/>
          </a:xfrm>
        </p:spPr>
        <p:txBody>
          <a:bodyPr/>
          <a:lstStyle>
            <a:lvl1pPr marL="0" indent="0">
              <a:buNone/>
              <a:defRPr sz="2600"/>
            </a:lvl1pPr>
            <a:lvl2pPr marL="835990" indent="0">
              <a:buNone/>
              <a:defRPr sz="2200"/>
            </a:lvl2pPr>
            <a:lvl3pPr marL="1671980" indent="0">
              <a:buNone/>
              <a:defRPr sz="1800"/>
            </a:lvl3pPr>
            <a:lvl4pPr marL="2507971" indent="0">
              <a:buNone/>
              <a:defRPr sz="1600"/>
            </a:lvl4pPr>
            <a:lvl5pPr marL="3343961" indent="0">
              <a:buNone/>
              <a:defRPr sz="1600"/>
            </a:lvl5pPr>
            <a:lvl6pPr marL="4179951" indent="0">
              <a:buNone/>
              <a:defRPr sz="1600"/>
            </a:lvl6pPr>
            <a:lvl7pPr marL="5015941" indent="0">
              <a:buNone/>
              <a:defRPr sz="1600"/>
            </a:lvl7pPr>
            <a:lvl8pPr marL="5851931" indent="0">
              <a:buNone/>
              <a:defRPr sz="1600"/>
            </a:lvl8pPr>
            <a:lvl9pPr marL="668792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59131"/>
            <a:ext cx="11521440" cy="2743200"/>
          </a:xfrm>
          <a:prstGeom prst="rect">
            <a:avLst/>
          </a:prstGeom>
        </p:spPr>
        <p:txBody>
          <a:bodyPr vert="horz" lIns="167198" tIns="83599" rIns="167198" bIns="835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840481"/>
            <a:ext cx="11521440" cy="10862311"/>
          </a:xfrm>
          <a:prstGeom prst="rect">
            <a:avLst/>
          </a:prstGeom>
        </p:spPr>
        <p:txBody>
          <a:bodyPr vert="horz" lIns="167198" tIns="83599" rIns="167198" bIns="835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15255241"/>
            <a:ext cx="29870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B525-FE08-439F-9648-D122B0E9C12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15255241"/>
            <a:ext cx="40538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15255241"/>
            <a:ext cx="29870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198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6993" indent="-626993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84" indent="-522494" algn="l" defTabSz="1671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7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96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195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794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393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69927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5917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599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8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97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6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7995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594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193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7922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00599" y="7973678"/>
            <a:ext cx="2719873" cy="71322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576" y="538296"/>
            <a:ext cx="12481560" cy="73338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956" y="7962045"/>
            <a:ext cx="4512905" cy="7134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51946" y="7978258"/>
            <a:ext cx="4984414" cy="7134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1565" y="5118144"/>
            <a:ext cx="4022053" cy="21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Bef>
                <a:spcPts val="600"/>
              </a:spcBef>
            </a:pP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Sterile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Cup/Sterile 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Syringe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BEST for culture if the specimen can be expressed or tissue can be collected. Use these for tissue, body fluids, pus, or drains. Can do fungal and/or AFB cultures on these specimens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using syringe, remove the needle and securely cap before </a:t>
            </a:r>
            <a:r>
              <a:rPr lang="en-US" sz="16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transport </a:t>
            </a:r>
            <a:r>
              <a:rPr lang="en-US" sz="16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(white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screw top preferred).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8414" y="571881"/>
            <a:ext cx="12264606" cy="314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800" b="1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Microbiology Testing 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(B</a:t>
            </a:r>
            <a:r>
              <a:rPr lang="en-US" sz="1800" b="1" dirty="0" smtClean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acteria/Fungus</a:t>
            </a:r>
            <a:r>
              <a:rPr lang="en-US" sz="1800" b="1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):</a:t>
            </a:r>
            <a:endParaRPr lang="en-US" sz="1800" dirty="0">
              <a:solidFill>
                <a:srgbClr val="AC044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1800" dirty="0">
                <a:solidFill>
                  <a:srgbClr val="AC0440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8747" y="-18661"/>
            <a:ext cx="5181600" cy="485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Right Swab for the Job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0972"/>
          <a:stretch/>
        </p:blipFill>
        <p:spPr>
          <a:xfrm rot="5400000">
            <a:off x="811472" y="2065273"/>
            <a:ext cx="3025257" cy="29718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/>
          <a:stretch/>
        </p:blipFill>
        <p:spPr>
          <a:xfrm rot="16200000">
            <a:off x="5057655" y="1613543"/>
            <a:ext cx="3102880" cy="26345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09939" y="969216"/>
            <a:ext cx="4456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BEST option for aerobic, anaerobic and fungal cultures: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Unpreserved, direct specimen in sterile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container.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2495" y="970772"/>
            <a:ext cx="4255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 swab must be used: use </a:t>
            </a:r>
            <a:r>
              <a:rPr lang="en-US" sz="16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421157" y="4512516"/>
            <a:ext cx="397588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55147 </a:t>
            </a:r>
            <a:r>
              <a:rPr lang="en-US" sz="1600" b="1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Media, small tip (green top)</a:t>
            </a:r>
          </a:p>
          <a:p>
            <a:pPr algn="just"/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10917 </a:t>
            </a:r>
            <a:r>
              <a:rPr lang="en-US" sz="1600" b="1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 (white top)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these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 swab must be used for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bacterial or yeast cultures and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screens and Group B Strep.</a:t>
            </a:r>
          </a:p>
          <a:p>
            <a:r>
              <a:rPr lang="en-US" sz="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Examples: throat, rectal, wound, nares/axilla/groin for MRSA screening.</a:t>
            </a:r>
          </a:p>
          <a:p>
            <a:r>
              <a:rPr lang="en-US" sz="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aerobic or anaerobic bacterial or yeast culture. DO NOT use for mold (fungal) or AFB culture.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61" y="969214"/>
            <a:ext cx="4031867" cy="67751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00939" y="969214"/>
            <a:ext cx="4031867" cy="67751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524808" y="918282"/>
            <a:ext cx="2237950" cy="4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AC0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 Vaginal Panel PCR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9E063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71385" y="4777471"/>
            <a:ext cx="2858706" cy="1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E-swab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posterior pharynx, tonsillar area.</a:t>
            </a: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Avoid touching the tongue, cheeks, and teeth with the swab when collecting the specimen.</a:t>
            </a:r>
            <a:endParaRPr lang="en-US" sz="16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5686" y="969217"/>
            <a:ext cx="3987336" cy="34746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769340" y="4531698"/>
            <a:ext cx="2607932" cy="32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b="1" dirty="0" smtClean="0">
                <a:solidFill>
                  <a:srgbClr val="9E063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Group A Strep PCR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15685" y="4533736"/>
            <a:ext cx="4015434" cy="3265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40200" y="6488034"/>
            <a:ext cx="406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10917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 (white top)</a:t>
            </a: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After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sample collection, break off shaft at red indicator line, put swab in the provided media tube and screw cap on.</a:t>
            </a:r>
            <a:endParaRPr lang="en-US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38414" y="8059316"/>
            <a:ext cx="4314926" cy="3960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Molecular Viral Testing:</a:t>
            </a:r>
            <a:r>
              <a:rPr lang="en-US" sz="1800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896240" y="8058539"/>
            <a:ext cx="2542785" cy="6298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Molecular Testing 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Genprobe</a:t>
            </a:r>
            <a:r>
              <a:rPr lang="en-US" sz="14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PCR only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):</a:t>
            </a:r>
            <a:r>
              <a:rPr lang="en-US" sz="1800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09939" y="11724619"/>
            <a:ext cx="4362061" cy="20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Sterile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Cup (no syringe)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used for straight specimen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tissue.</a:t>
            </a:r>
          </a:p>
          <a:p>
            <a:endParaRPr lang="en-US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59024 Sterile Swab Applicator Tip flocked with nylon fiber</a:t>
            </a:r>
          </a:p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63252 Sterile Swab Applicator Tip flocked with nylon fiber, nasopharyngeal,</a:t>
            </a:r>
          </a:p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No. 64758 M6 Transport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Media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Swabs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viral testing MUST be sent in M6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media.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Examples: Influenza A/B Qualitative by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PCR, RSV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Qualitative by PCR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57368" y="8484753"/>
            <a:ext cx="4306079" cy="2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Direct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specimen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(2 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mL minimum or swab in M6 media)</a:t>
            </a:r>
            <a:endParaRPr lang="en-US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845701" y="12419044"/>
            <a:ext cx="2603238" cy="12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46871 Gen-Probe Aptima Unisex Swab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GC/chlamydia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Trichomonas PCR.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See lab test catalog for correct blood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tube or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container for other PCR testing.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8549"/>
          <a:stretch/>
        </p:blipFill>
        <p:spPr>
          <a:xfrm rot="5400000">
            <a:off x="2402961" y="9597274"/>
            <a:ext cx="2589712" cy="16063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0972"/>
          <a:stretch/>
        </p:blipFill>
        <p:spPr>
          <a:xfrm rot="5400000">
            <a:off x="236209" y="9170691"/>
            <a:ext cx="2587758" cy="24662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2220" y="9370588"/>
            <a:ext cx="3099816" cy="247868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8515685" y="3839477"/>
            <a:ext cx="415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No. 397882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SwabSpecimen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Cllection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0576" y="15215295"/>
            <a:ext cx="12456366" cy="1100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2617" y="15966099"/>
            <a:ext cx="1246662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Laboratory: 720-516-0190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40220" r="3873" b="2997"/>
          <a:stretch/>
        </p:blipFill>
        <p:spPr>
          <a:xfrm rot="16200000">
            <a:off x="8219611" y="5016375"/>
            <a:ext cx="1905000" cy="11686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757188" y="8059316"/>
            <a:ext cx="4773931" cy="6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Testing:</a:t>
            </a:r>
            <a:r>
              <a:rPr lang="en-US" sz="1800" dirty="0">
                <a:solidFill>
                  <a:srgbClr val="AC0440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693457" y="11188755"/>
            <a:ext cx="4837663" cy="28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364957 BD Vacutainer Urine Cup Kit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Cup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to collect specimens. Transfer urine to appropriate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tubes.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Discard urine cup – DO NOT SEND TO LAB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SEND ALL THREE!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(for possible add-on tests):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Clear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Top Tube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(not included in kit) Urine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pregnancy, urine chemistries, urine toxicology and miscellaneous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sendouts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Refer to online test catalog for minimum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volumes.</a:t>
            </a:r>
          </a:p>
          <a:p>
            <a:r>
              <a:rPr lang="en-US" sz="16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Red/Yellow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Speckled Top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Urinalysis only, minimum volume 7mL (mix by inversion 8-10 times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cultures: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Gray top tube, minimum volume 3mL (mix by inversion 8-10 times).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956" y="15260217"/>
            <a:ext cx="1245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UCHealth</a:t>
            </a:r>
            <a:r>
              <a:rPr lang="en-US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Highlands Ranch Hospital Laboratory – Questions</a:t>
            </a:r>
            <a:r>
              <a:rPr lang="en-U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79690" y="15105923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03/2019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3956" y="15601890"/>
            <a:ext cx="124190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https://www.testmenu.com/UCHealthHRHLab,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 call: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" y="15152096"/>
            <a:ext cx="2132010" cy="6668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54" y="8758547"/>
            <a:ext cx="31035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85" y="9060024"/>
            <a:ext cx="1672831" cy="14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0339346" y="893614"/>
            <a:ext cx="2299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vaginal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Cepheid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Discard large swab in package. Collect using pink capped tube and small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swab.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lace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tube. Break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score line, close cap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firmly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XPERT Nasal Sample Collection Kit w/ Viral Transport Medium – 100 Kits |  MedCentral Supply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23669" r="4223" b="23526"/>
          <a:stretch/>
        </p:blipFill>
        <p:spPr bwMode="auto">
          <a:xfrm rot="16200000">
            <a:off x="8161317" y="1962830"/>
            <a:ext cx="2335021" cy="13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552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Litzenberger, Lisa</dc:creator>
  <cp:lastModifiedBy>Malone, Kyndra</cp:lastModifiedBy>
  <cp:revision>89</cp:revision>
  <cp:lastPrinted>2023-06-20T17:24:02Z</cp:lastPrinted>
  <dcterms:created xsi:type="dcterms:W3CDTF">2015-01-08T23:26:23Z</dcterms:created>
  <dcterms:modified xsi:type="dcterms:W3CDTF">2023-06-20T18:10:44Z</dcterms:modified>
</cp:coreProperties>
</file>