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0" r:id="rId2"/>
    <p:sldId id="262" r:id="rId3"/>
    <p:sldId id="265" r:id="rId4"/>
    <p:sldId id="266" r:id="rId5"/>
    <p:sldId id="275" r:id="rId6"/>
    <p:sldId id="264" r:id="rId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819F0-51D4-4080-B827-15C485DD299B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1E495-9F75-486B-AC08-7EED67D14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20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4089691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2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87776" cy="621314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3619"/>
            <a:ext cx="11266247" cy="2768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461435" y="6134100"/>
            <a:ext cx="8682565" cy="398224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4064020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85128" cy="1309687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4" y="3201990"/>
            <a:ext cx="5514824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22"/>
          </p:nvPr>
        </p:nvSpPr>
        <p:spPr>
          <a:xfrm>
            <a:off x="6215093" y="3201990"/>
            <a:ext cx="5514824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461435" y="6134100"/>
            <a:ext cx="8682565" cy="398224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567140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59163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6191"/>
            <a:ext cx="3607740" cy="3540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17"/>
          </p:nvPr>
        </p:nvSpPr>
        <p:spPr>
          <a:xfrm>
            <a:off x="4288955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8"/>
          </p:nvPr>
        </p:nvSpPr>
        <p:spPr>
          <a:xfrm>
            <a:off x="8144934" y="2514601"/>
            <a:ext cx="3583396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5" y="6134101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116015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 column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7444140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2084" y="2514601"/>
            <a:ext cx="74346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8130118" y="1662113"/>
            <a:ext cx="3598212" cy="4394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245868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 column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7444140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62083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7"/>
          </p:nvPr>
        </p:nvSpPr>
        <p:spPr>
          <a:xfrm>
            <a:off x="4288955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8"/>
          </p:nvPr>
        </p:nvSpPr>
        <p:spPr>
          <a:xfrm>
            <a:off x="8120590" y="1662114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435428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comparison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6" y="1662113"/>
            <a:ext cx="5524349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215094" y="1662113"/>
            <a:ext cx="5513236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26616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comparison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8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4293720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8130118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511378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5514824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6215095" y="1662113"/>
            <a:ext cx="5513235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842377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429386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8"/>
          </p:nvPr>
        </p:nvSpPr>
        <p:spPr>
          <a:xfrm>
            <a:off x="8130118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383931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4293863" y="1662113"/>
            <a:ext cx="7434467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94183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4089691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1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81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7434612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8130118" y="1662113"/>
            <a:ext cx="3598212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349646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mpare_top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7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25"/>
          </p:nvPr>
        </p:nvSpPr>
        <p:spPr>
          <a:xfrm>
            <a:off x="4288954" y="2514602"/>
            <a:ext cx="3607740" cy="3541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27"/>
          </p:nvPr>
        </p:nvSpPr>
        <p:spPr>
          <a:xfrm>
            <a:off x="8120589" y="2514602"/>
            <a:ext cx="3607740" cy="3541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20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4294718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8119873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087317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mpare_bottom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7" y="4737102"/>
            <a:ext cx="3617268" cy="1309687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282603" y="4737102"/>
            <a:ext cx="3617268" cy="1309687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8"/>
          <p:cNvSpPr>
            <a:spLocks noGrp="1"/>
          </p:cNvSpPr>
          <p:nvPr>
            <p:ph sz="quarter" idx="25"/>
          </p:nvPr>
        </p:nvSpPr>
        <p:spPr>
          <a:xfrm>
            <a:off x="4292131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111063" y="4737102"/>
            <a:ext cx="3617268" cy="1309687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8"/>
          <p:cNvSpPr>
            <a:spLocks noGrp="1"/>
          </p:cNvSpPr>
          <p:nvPr>
            <p:ph sz="quarter" idx="27"/>
          </p:nvPr>
        </p:nvSpPr>
        <p:spPr>
          <a:xfrm>
            <a:off x="8120590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8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887200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8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9742535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7787992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_Picture_place-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1" y="-1"/>
            <a:ext cx="12203143" cy="685800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65277"/>
            <a:ext cx="27432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65277"/>
            <a:ext cx="41148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5277"/>
            <a:ext cx="27432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r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183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22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204D-728D-4302-8D57-D36134D500B7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D06D-D758-48B2-A8B7-6F7C0AE93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91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204D-728D-4302-8D57-D36134D500B7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D06D-D758-48B2-A8B7-6F7C0AE93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81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204D-728D-4302-8D57-D36134D500B7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D06D-D758-48B2-A8B7-6F7C0AE93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544445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986784"/>
            <a:ext cx="12192000" cy="2871216"/>
          </a:xfrm>
          <a:blipFill>
            <a:blip r:embed="rId2"/>
            <a:stretch>
              <a:fillRect/>
            </a:stretch>
          </a:blipFill>
        </p:spPr>
        <p:txBody>
          <a:bodyPr lIns="347472" tIns="365760" rIns="2834640"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4" y="5201174"/>
            <a:ext cx="7435201" cy="897085"/>
          </a:xfrm>
        </p:spPr>
        <p:txBody>
          <a:bodyPr anchor="b" anchorCtr="0"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6094704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8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0196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1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544445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886200"/>
            <a:ext cx="12192000" cy="2971800"/>
          </a:xfrm>
          <a:blipFill>
            <a:blip r:embed="rId2"/>
            <a:stretch>
              <a:fillRect/>
            </a:stretch>
          </a:blipFill>
        </p:spPr>
        <p:txBody>
          <a:bodyPr lIns="347472" tIns="914400" rIns="2834640"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4" y="5662569"/>
            <a:ext cx="7435201" cy="897085"/>
          </a:xfrm>
        </p:spPr>
        <p:txBody>
          <a:bodyPr anchor="b" anchorCtr="0"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456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76656"/>
            <a:ext cx="12192000" cy="4599432"/>
          </a:xfrm>
        </p:spPr>
        <p:txBody>
          <a:bodyPr anchor="ctr"/>
          <a:lstStyle>
            <a:lvl1pPr marL="118872" indent="-182880" algn="ctr">
              <a:defRPr b="0"/>
            </a:lvl1pPr>
          </a:lstStyle>
          <a:p>
            <a:r>
              <a:rPr lang="en-US"/>
              <a:t>“Hanging Quote – 28pt Arial, </a:t>
            </a:r>
            <a:br>
              <a:rPr lang="en-US"/>
            </a:br>
            <a:r>
              <a:rPr lang="en-US" err="1"/>
              <a:t>UCHealth</a:t>
            </a:r>
            <a:r>
              <a:rPr lang="en-US"/>
              <a:t> Dark Red”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333373" y="6617049"/>
            <a:ext cx="4114800" cy="1944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5734446" y="6605591"/>
            <a:ext cx="743847" cy="170207"/>
          </a:xfrm>
        </p:spPr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53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62084" y="1662113"/>
            <a:ext cx="11266365" cy="4394200"/>
          </a:xfrm>
        </p:spPr>
        <p:txBody>
          <a:bodyPr/>
          <a:lstStyle>
            <a:lvl1pPr marL="457200" indent="-457200">
              <a:buFont typeface="+mj-lt"/>
              <a:buAutoNum type="arabicPeriod"/>
              <a:defRPr/>
            </a:lvl1pPr>
            <a:lvl2pPr marL="640080">
              <a:defRPr/>
            </a:lvl2pPr>
            <a:lvl3pPr marL="822960">
              <a:defRPr sz="1600"/>
            </a:lvl3pPr>
            <a:lvl4pPr marL="822960" indent="-182880">
              <a:buSzPct val="100000"/>
              <a:buFont typeface="Arial" panose="020B0604020202020204" pitchFamily="34" charset="0"/>
              <a:buChar char="-"/>
              <a:defRPr sz="1600"/>
            </a:lvl4pPr>
            <a:lvl5pPr marL="822960" indent="-182880">
              <a:buFont typeface="Arial" panose="020B0604020202020204" pitchFamily="34" charset="0"/>
              <a:buChar char="-"/>
              <a:defRPr sz="1600"/>
            </a:lvl5pPr>
            <a:lvl6pPr marL="822960" indent="-182880">
              <a:buFont typeface="Arial" panose="020B0604020202020204" pitchFamily="34" charset="0"/>
              <a:buChar char="-"/>
              <a:defRPr sz="1600"/>
            </a:lvl6pPr>
            <a:lvl7pPr marL="822960" indent="-182880">
              <a:buSzPct val="100000"/>
              <a:buFont typeface="Arial" panose="020B0604020202020204" pitchFamily="34" charset="0"/>
              <a:buChar char="-"/>
              <a:defRPr sz="1600"/>
            </a:lvl7pPr>
            <a:lvl8pPr marL="822960" indent="-182880">
              <a:buSzPct val="100000"/>
              <a:buFont typeface="Arial" panose="020B0604020202020204" pitchFamily="34" charset="0"/>
              <a:buChar char="-"/>
              <a:defRPr sz="1600"/>
            </a:lvl8pPr>
            <a:lvl9pPr marL="822960" indent="-182880">
              <a:buSzPct val="100000"/>
              <a:buFont typeface="Arial" panose="020B0604020202020204" pitchFamily="34" charset="0"/>
              <a:buChar char="-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31665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2" y="1662113"/>
            <a:ext cx="11266247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91503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083" y="457201"/>
            <a:ext cx="11266367" cy="9747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085" y="1662113"/>
            <a:ext cx="11266364" cy="4394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bullet </a:t>
            </a:r>
          </a:p>
          <a:p>
            <a:pPr lvl="2"/>
            <a:r>
              <a:rPr lang="en-US"/>
              <a:t>Second bullet</a:t>
            </a:r>
          </a:p>
          <a:p>
            <a:pPr lvl="3"/>
            <a:r>
              <a:rPr lang="en-US"/>
              <a:t>Third bullet</a:t>
            </a:r>
          </a:p>
          <a:p>
            <a:pPr lvl="4"/>
            <a:r>
              <a:rPr lang="en-US"/>
              <a:t>Fourth bullet</a:t>
            </a:r>
          </a:p>
          <a:p>
            <a:pPr lvl="5"/>
            <a:r>
              <a:rPr lang="en-US"/>
              <a:t>Fifth bullet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446" y="6605591"/>
            <a:ext cx="743847" cy="17020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33373" y="6617049"/>
            <a:ext cx="4114800" cy="1944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2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8" r:id="rId27"/>
    <p:sldLayoutId id="2147483689" r:id="rId28"/>
    <p:sldLayoutId id="2147483690" r:id="rId2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A6093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60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8288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6576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4864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3152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91440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5">
          <p15:clr>
            <a:srgbClr val="F26B43"/>
          </p15:clr>
        </p15:guide>
        <p15:guide id="3" pos="1912">
          <p15:clr>
            <a:srgbClr val="F26B43"/>
          </p15:clr>
        </p15:guide>
        <p15:guide id="4" pos="2025">
          <p15:clr>
            <a:srgbClr val="F26B43"/>
          </p15:clr>
        </p15:guide>
        <p15:guide id="5" pos="2820">
          <p15:clr>
            <a:srgbClr val="F26B43"/>
          </p15:clr>
        </p15:guide>
        <p15:guide id="6" pos="2936">
          <p15:clr>
            <a:srgbClr val="F26B43"/>
          </p15:clr>
        </p15:guide>
        <p15:guide id="7" pos="3735">
          <p15:clr>
            <a:srgbClr val="F26B43"/>
          </p15:clr>
        </p15:guide>
        <p15:guide id="8" pos="3848">
          <p15:clr>
            <a:srgbClr val="F26B43"/>
          </p15:clr>
        </p15:guide>
        <p15:guide id="9" pos="5544">
          <p15:clr>
            <a:srgbClr val="F26B43"/>
          </p15:clr>
        </p15:guide>
        <p15:guide id="10" orient="horz" pos="280">
          <p15:clr>
            <a:srgbClr val="F26B43"/>
          </p15:clr>
        </p15:guide>
        <p15:guide id="13" orient="horz" pos="912">
          <p15:clr>
            <a:srgbClr val="F26B43"/>
          </p15:clr>
        </p15:guide>
        <p15:guide id="14" orient="horz" pos="1032">
          <p15:clr>
            <a:srgbClr val="F26B43"/>
          </p15:clr>
        </p15:guide>
        <p15:guide id="15" orient="horz" pos="1440">
          <p15:clr>
            <a:srgbClr val="F26B43"/>
          </p15:clr>
        </p15:guide>
        <p15:guide id="16" orient="horz" pos="1584">
          <p15:clr>
            <a:srgbClr val="F26B43"/>
          </p15:clr>
        </p15:guide>
        <p15:guide id="17" orient="horz" pos="4093">
          <p15:clr>
            <a:srgbClr val="F26B43"/>
          </p15:clr>
        </p15:guide>
        <p15:guide id="18" orient="horz" pos="3817">
          <p15:clr>
            <a:srgbClr val="F26B43"/>
          </p15:clr>
        </p15:guide>
        <p15:guide id="19" orient="horz" pos="42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lizabeth.Menendez@uchealth.org" TargetMode="Externa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Pathology Order Entry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83" y="1124355"/>
            <a:ext cx="5398652" cy="5017376"/>
          </a:xfrm>
          <a:prstGeom prst="rect">
            <a:avLst/>
          </a:prstGeom>
        </p:spPr>
      </p:pic>
      <p:sp>
        <p:nvSpPr>
          <p:cNvPr id="19" name="Right Arrow 18"/>
          <p:cNvSpPr/>
          <p:nvPr/>
        </p:nvSpPr>
        <p:spPr>
          <a:xfrm>
            <a:off x="6126478" y="2793457"/>
            <a:ext cx="978408" cy="484632"/>
          </a:xfrm>
          <a:prstGeom prst="rightArrow">
            <a:avLst/>
          </a:prstGeom>
          <a:solidFill>
            <a:srgbClr val="A6093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886" y="608189"/>
            <a:ext cx="4521057" cy="569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5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Pathology Order Entry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83" y="1124355"/>
            <a:ext cx="5398652" cy="5017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41623" y="1015814"/>
            <a:ext cx="5253642" cy="8322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Example: Two specimens/containers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is in its own container, so there will need to be two specimens entered, even if they are from the same 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 additional notes, the site must be written and must match the site given on the label of the container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Number of containers must be entered and accurately reflect the number of containers 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084" y="3574473"/>
            <a:ext cx="3162266" cy="1429789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9" idx="3"/>
            <a:endCxn id="6" idx="1"/>
          </p:cNvCxnSpPr>
          <p:nvPr/>
        </p:nvCxnSpPr>
        <p:spPr>
          <a:xfrm>
            <a:off x="3624350" y="4289368"/>
            <a:ext cx="2470916" cy="724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213020" y="4102738"/>
            <a:ext cx="5856791" cy="1884799"/>
            <a:chOff x="6213020" y="4102738"/>
            <a:chExt cx="5856791" cy="18847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13020" y="4102738"/>
              <a:ext cx="5856791" cy="1884799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7240261" y="4227199"/>
              <a:ext cx="354563" cy="124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41225" y="4516013"/>
              <a:ext cx="540506" cy="12527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40261" y="5192482"/>
              <a:ext cx="542591" cy="121931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41225" y="4902726"/>
              <a:ext cx="540506" cy="12527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277582" y="4226875"/>
              <a:ext cx="298580" cy="8126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neck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268253" y="4896590"/>
              <a:ext cx="298580" cy="8126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neck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40261" y="4514296"/>
              <a:ext cx="615820" cy="1121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 lateral neck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58628" y="5199354"/>
              <a:ext cx="817984" cy="2637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 medial neck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6095266" y="4039985"/>
            <a:ext cx="2796807" cy="1947552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9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Requisition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332" y="1594716"/>
            <a:ext cx="3457227" cy="4351338"/>
          </a:xfrm>
        </p:spPr>
      </p:pic>
      <p:sp>
        <p:nvSpPr>
          <p:cNvPr id="12" name="TextBox 11"/>
          <p:cNvSpPr txBox="1"/>
          <p:nvPr/>
        </p:nvSpPr>
        <p:spPr>
          <a:xfrm>
            <a:off x="6488263" y="2569394"/>
            <a:ext cx="48655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History/Pre-Op </a:t>
            </a:r>
            <a:r>
              <a:rPr lang="en-US" dirty="0" err="1"/>
              <a:t>Dx</a:t>
            </a:r>
            <a:r>
              <a:rPr lang="en-US" dirty="0"/>
              <a:t>: </a:t>
            </a:r>
            <a:r>
              <a:rPr lang="en-US" sz="1600" dirty="0"/>
              <a:t>This tells the Pathologists’ Assistant why the patient is there and any additional relevant information so they can accurately assess the specimen at grossing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8263" y="3775727"/>
            <a:ext cx="46655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Specimen Source: </a:t>
            </a:r>
            <a:r>
              <a:rPr lang="en-US" sz="1600" dirty="0"/>
              <a:t>This is the specimen sent and must be entered for every container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8263" y="4735839"/>
            <a:ext cx="43215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Site: </a:t>
            </a:r>
            <a:r>
              <a:rPr lang="en-US" sz="1600" dirty="0">
                <a:solidFill>
                  <a:srgbClr val="000000"/>
                </a:solidFill>
              </a:rPr>
              <a:t>Entered under additional notes and is the specific location, must match the location written on the specimen</a:t>
            </a:r>
          </a:p>
          <a:p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043157" y="1690688"/>
            <a:ext cx="581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Patient Demographics – Most Important Elements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876550" y="2790825"/>
            <a:ext cx="3611713" cy="1838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41600" y="3992737"/>
            <a:ext cx="3846663" cy="985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857945" y="4905675"/>
            <a:ext cx="3630318" cy="152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88263" y="5695950"/>
            <a:ext cx="45148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Number of containers/sites: </a:t>
            </a:r>
            <a:r>
              <a:rPr lang="en-US" sz="1600" dirty="0"/>
              <a:t>make sure it matches the number of containers sent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590800" y="5419725"/>
            <a:ext cx="3897463" cy="428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29332" y="1648936"/>
            <a:ext cx="1651190" cy="487774"/>
          </a:xfrm>
          <a:prstGeom prst="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1" y="365125"/>
            <a:ext cx="11744324" cy="1325563"/>
          </a:xfrm>
        </p:spPr>
        <p:txBody>
          <a:bodyPr/>
          <a:lstStyle/>
          <a:p>
            <a:pPr algn="ctr"/>
            <a:r>
              <a:rPr lang="en-US" dirty="0"/>
              <a:t>Container – Patient and Specimen Information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6950" y="2303265"/>
            <a:ext cx="57721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Patient Identifiers at minimum:</a:t>
            </a:r>
          </a:p>
          <a:p>
            <a:pPr algn="ctr"/>
            <a:r>
              <a:rPr lang="en-US" sz="1600" dirty="0"/>
              <a:t>Name (Last, First) and DOB *or* Name (Last, First) and MRN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76950" y="3129083"/>
            <a:ext cx="5257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Specimen Site: </a:t>
            </a:r>
            <a:r>
              <a:rPr lang="en-US" sz="1600" dirty="0"/>
              <a:t>MUST match what is on the requisition exactly</a:t>
            </a:r>
          </a:p>
          <a:p>
            <a:r>
              <a:rPr lang="en-US" dirty="0"/>
              <a:t>Notes: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Can use (R) or (L) as abbreviations for Right and Left respectively, if other abbreviations are needed for common use, it must be discussed with Pathology before using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If there are two things from the same site, it must be indicated as #1 (site matching requisition) on one container and #2 (site matching requisition) on the other container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076950" y="1231226"/>
            <a:ext cx="525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Labeling must be on the container – not the lid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This is a requirement of our accrediting 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Lids can be switched easily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76950" y="5770782"/>
            <a:ext cx="455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writing on the container use permanent ink or pencil ONLY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00200" y="3931854"/>
            <a:ext cx="2157701" cy="2207304"/>
            <a:chOff x="1171575" y="3769929"/>
            <a:chExt cx="2157701" cy="220730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71575" y="3769929"/>
              <a:ext cx="2157701" cy="2207304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1543050" y="4229100"/>
              <a:ext cx="1352550" cy="13239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543050" y="4228822"/>
              <a:ext cx="1352550" cy="1323975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611849" y="1200085"/>
            <a:ext cx="2146052" cy="2419601"/>
            <a:chOff x="1611849" y="1200085"/>
            <a:chExt cx="2146052" cy="241960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11849" y="1200085"/>
              <a:ext cx="2146052" cy="2419601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>
              <a:off x="2264023" y="2188247"/>
              <a:ext cx="276225" cy="314325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530723" y="1570853"/>
              <a:ext cx="793502" cy="931721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998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Pathology Specimen Log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Log must be filled out completely </a:t>
            </a:r>
          </a:p>
          <a:p>
            <a:r>
              <a:rPr lang="en-US" dirty="0"/>
              <a:t>Patient information must match the requisition and container exactly</a:t>
            </a:r>
          </a:p>
          <a:p>
            <a:r>
              <a:rPr lang="en-US" dirty="0"/>
              <a:t>Log is how Pathology ensures all specimens sent are received</a:t>
            </a:r>
          </a:p>
          <a:p>
            <a:r>
              <a:rPr lang="en-US" dirty="0"/>
              <a:t>A separate log must be used for every separate delivery of specimens</a:t>
            </a:r>
          </a:p>
          <a:p>
            <a:r>
              <a:rPr lang="en-US" dirty="0"/>
              <a:t>Suggested that a copy is retained for your records in the event specimens are not received</a:t>
            </a:r>
          </a:p>
          <a:p>
            <a:r>
              <a:rPr lang="en-US" dirty="0"/>
              <a:t>Note: Specimens submitted in saline soaked gauze are considered fresh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20" y="1431926"/>
            <a:ext cx="5728373" cy="404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15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Members of the Pathology Staff and Contacts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057836"/>
            <a:ext cx="10515600" cy="51191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Courtney B., Julissa S., Alex E., Gabriela K. – Lab Technicians</a:t>
            </a:r>
          </a:p>
          <a:p>
            <a:pPr lvl="1"/>
            <a:r>
              <a:rPr lang="en-US" dirty="0"/>
              <a:t>Receive specimens, verify requisitions and specimen labeling are correct, and accession into our Information System.</a:t>
            </a:r>
          </a:p>
          <a:p>
            <a:pPr lvl="1"/>
            <a:r>
              <a:rPr lang="en-US" dirty="0"/>
              <a:t>Responsible for resolving items/issues identified during receiving or by the PAs and are usually the people that will follow up with submitting staff</a:t>
            </a:r>
          </a:p>
          <a:p>
            <a:pPr lvl="1"/>
            <a:endParaRPr lang="en-US" dirty="0"/>
          </a:p>
          <a:p>
            <a:r>
              <a:rPr lang="en-US" dirty="0"/>
              <a:t>Tia B. – Lead PA, Jessi H. </a:t>
            </a:r>
            <a:r>
              <a:rPr lang="en-US"/>
              <a:t>– PA, </a:t>
            </a:r>
            <a:r>
              <a:rPr lang="en-US" dirty="0"/>
              <a:t>Kelly H.- PA</a:t>
            </a:r>
          </a:p>
          <a:p>
            <a:pPr lvl="1"/>
            <a:r>
              <a:rPr lang="en-US" dirty="0"/>
              <a:t>The PAs receive specimens that have been accessioned and are ready for grossing  They review the specimen container and requisition for accuracy and document this in our Information System.</a:t>
            </a:r>
          </a:p>
          <a:p>
            <a:pPr lvl="1"/>
            <a:r>
              <a:rPr lang="en-US" dirty="0"/>
              <a:t>The PAs may also follow up directly with submitting staff</a:t>
            </a:r>
          </a:p>
          <a:p>
            <a:pPr lvl="1"/>
            <a:endParaRPr lang="en-US" dirty="0"/>
          </a:p>
          <a:p>
            <a:r>
              <a:rPr lang="en-US" dirty="0"/>
              <a:t>Elizabeth M. – Pathology Lab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Elizabeth.Menendez@uchealth.org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Gross Room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Hours 8am- 4pm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Phone: 720-516-2096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in doubt about ordering or test routing, contact the Pathology lab and keep the tissue fresh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28894"/>
      </p:ext>
    </p:extLst>
  </p:cSld>
  <p:clrMapOvr>
    <a:masterClrMapping/>
  </p:clrMapOvr>
</p:sld>
</file>

<file path=ppt/theme/theme1.xml><?xml version="1.0" encoding="utf-8"?>
<a:theme xmlns:a="http://schemas.openxmlformats.org/drawingml/2006/main" name="1_int_sys_pres_4x3_161219_02">
  <a:themeElements>
    <a:clrScheme name="Custom 28">
      <a:dk1>
        <a:srgbClr val="000000"/>
      </a:dk1>
      <a:lt1>
        <a:srgbClr val="FFFFFF"/>
      </a:lt1>
      <a:dk2>
        <a:srgbClr val="A6093D"/>
      </a:dk2>
      <a:lt2>
        <a:srgbClr val="FFFFFF"/>
      </a:lt2>
      <a:accent1>
        <a:srgbClr val="A6093D"/>
      </a:accent1>
      <a:accent2>
        <a:srgbClr val="FFA300"/>
      </a:accent2>
      <a:accent3>
        <a:srgbClr val="FE5000"/>
      </a:accent3>
      <a:accent4>
        <a:srgbClr val="425563"/>
      </a:accent4>
      <a:accent5>
        <a:srgbClr val="768692"/>
      </a:accent5>
      <a:accent6>
        <a:srgbClr val="A4BCC2"/>
      </a:accent6>
      <a:hlink>
        <a:srgbClr val="A6093D"/>
      </a:hlink>
      <a:folHlink>
        <a:srgbClr val="42556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6093D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t_sys_4x3_pres_basic_170127_02" id="{6F751C92-EFC4-46E1-8F04-381476D08FE3}" vid="{5CBDAC4C-868E-472E-BB31-95D2820522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549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Lato Regular</vt:lpstr>
      <vt:lpstr>Raleway Light</vt:lpstr>
      <vt:lpstr>1_int_sys_pres_4x3_161219_02</vt:lpstr>
      <vt:lpstr>Pathology Order Entry</vt:lpstr>
      <vt:lpstr>Pathology Order Entry</vt:lpstr>
      <vt:lpstr>Requisition</vt:lpstr>
      <vt:lpstr>Container – Patient and Specimen Information</vt:lpstr>
      <vt:lpstr>Pathology Specimen Log</vt:lpstr>
      <vt:lpstr>Key Members of the Pathology Staff and Contacts</vt:lpstr>
    </vt:vector>
  </TitlesOfParts>
  <Company>UC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Members of the Pathology Staff and Contacts</dc:title>
  <dc:creator>Menendez, Elizabeth</dc:creator>
  <cp:lastModifiedBy>Menendez, Elizabeth</cp:lastModifiedBy>
  <cp:revision>15</cp:revision>
  <cp:lastPrinted>2024-08-14T15:25:34Z</cp:lastPrinted>
  <dcterms:created xsi:type="dcterms:W3CDTF">2023-12-12T18:26:23Z</dcterms:created>
  <dcterms:modified xsi:type="dcterms:W3CDTF">2025-07-14T17:09:54Z</dcterms:modified>
</cp:coreProperties>
</file>