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sldIdLst>
    <p:sldId id="276" r:id="rId5"/>
    <p:sldId id="277" r:id="rId6"/>
    <p:sldId id="278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40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7776" cy="621314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3619"/>
            <a:ext cx="11266247" cy="27689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592539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512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4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2"/>
          </p:nvPr>
        </p:nvSpPr>
        <p:spPr>
          <a:xfrm>
            <a:off x="6215093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471118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59163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6191"/>
            <a:ext cx="3607740" cy="354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18"/>
          </p:nvPr>
        </p:nvSpPr>
        <p:spPr>
          <a:xfrm>
            <a:off x="8144934" y="2514601"/>
            <a:ext cx="3583396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1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318932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2084" y="2514601"/>
            <a:ext cx="74346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xfrm>
            <a:off x="8130118" y="1662113"/>
            <a:ext cx="3598212" cy="4394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272002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8"/>
          </p:nvPr>
        </p:nvSpPr>
        <p:spPr>
          <a:xfrm>
            <a:off x="8120590" y="1662114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130717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6" y="1662113"/>
            <a:ext cx="5524349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215094" y="1662113"/>
            <a:ext cx="5513236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202927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93720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813011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3758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5514824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6215095" y="1662113"/>
            <a:ext cx="5513235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449818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8"/>
          </p:nvPr>
        </p:nvSpPr>
        <p:spPr>
          <a:xfrm>
            <a:off x="8130118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414134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743446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06145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1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276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74346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8130118" y="1662113"/>
            <a:ext cx="35982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55624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top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25"/>
          </p:nvPr>
        </p:nvSpPr>
        <p:spPr>
          <a:xfrm>
            <a:off x="4288954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8"/>
          <p:cNvSpPr>
            <a:spLocks noGrp="1"/>
          </p:cNvSpPr>
          <p:nvPr>
            <p:ph sz="quarter" idx="27"/>
          </p:nvPr>
        </p:nvSpPr>
        <p:spPr>
          <a:xfrm>
            <a:off x="8120589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20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4294718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119873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7455927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bottom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4737102"/>
            <a:ext cx="361726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28260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/>
          <p:cNvSpPr>
            <a:spLocks noGrp="1"/>
          </p:cNvSpPr>
          <p:nvPr>
            <p:ph sz="quarter" idx="25"/>
          </p:nvPr>
        </p:nvSpPr>
        <p:spPr>
          <a:xfrm>
            <a:off x="4292131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11106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27"/>
          </p:nvPr>
        </p:nvSpPr>
        <p:spPr>
          <a:xfrm>
            <a:off x="8120590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8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5815243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8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6972166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221788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_Picture_place-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1" y="-1"/>
            <a:ext cx="12203143" cy="68580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65277"/>
            <a:ext cx="41148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fld id="{FCEE2C88-6C8F-484D-AF69-578F576B1F44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028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36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63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43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204D-728D-4302-8D57-D36134D500B7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D06D-D758-48B2-A8B7-6F7C0AE93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4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986784"/>
            <a:ext cx="12192000" cy="2871216"/>
          </a:xfrm>
          <a:blipFill>
            <a:blip r:embed="rId2"/>
            <a:stretch>
              <a:fillRect/>
            </a:stretch>
          </a:blipFill>
        </p:spPr>
        <p:txBody>
          <a:bodyPr lIns="347472" tIns="36576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201174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6094704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8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632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3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886200"/>
            <a:ext cx="12192000" cy="2971800"/>
          </a:xfrm>
          <a:blipFill>
            <a:blip r:embed="rId2"/>
            <a:stretch>
              <a:fillRect/>
            </a:stretch>
          </a:blipFill>
        </p:spPr>
        <p:txBody>
          <a:bodyPr lIns="347472" tIns="91440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662569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286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76656"/>
            <a:ext cx="12192000" cy="4599432"/>
          </a:xfrm>
        </p:spPr>
        <p:txBody>
          <a:bodyPr anchor="ctr"/>
          <a:lstStyle>
            <a:lvl1pPr marL="118872" indent="-182880" algn="ctr">
              <a:defRPr b="0"/>
            </a:lvl1pPr>
          </a:lstStyle>
          <a:p>
            <a:r>
              <a:rPr lang="en-US"/>
              <a:t>“Hanging Quote – 28pt Arial, </a:t>
            </a:r>
            <a:br>
              <a:rPr lang="en-US"/>
            </a:br>
            <a:r>
              <a:rPr lang="en-US" err="1"/>
              <a:t>UCHealth</a:t>
            </a:r>
            <a:r>
              <a:rPr lang="en-US"/>
              <a:t> Dark Red”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333373" y="6617049"/>
            <a:ext cx="4114800" cy="194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5734446" y="6605591"/>
            <a:ext cx="743847" cy="170207"/>
          </a:xfrm>
        </p:spPr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11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62084" y="1662113"/>
            <a:ext cx="11266365" cy="4394200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  <a:lvl2pPr marL="640080">
              <a:defRPr/>
            </a:lvl2pPr>
            <a:lvl3pPr marL="822960">
              <a:defRPr sz="1600"/>
            </a:lvl3pPr>
            <a:lvl4pPr marL="822960" indent="-182880">
              <a:buSzPct val="100000"/>
              <a:buFont typeface="Arial" panose="020B0604020202020204" pitchFamily="34" charset="0"/>
              <a:buChar char="-"/>
              <a:defRPr sz="1600"/>
            </a:lvl4pPr>
            <a:lvl5pPr marL="822960" indent="-182880">
              <a:buFont typeface="Arial" panose="020B0604020202020204" pitchFamily="34" charset="0"/>
              <a:buChar char="-"/>
              <a:defRPr sz="1600"/>
            </a:lvl5pPr>
            <a:lvl6pPr marL="822960" indent="-182880">
              <a:buFont typeface="Arial" panose="020B0604020202020204" pitchFamily="34" charset="0"/>
              <a:buChar char="-"/>
              <a:defRPr sz="1600"/>
            </a:lvl6pPr>
            <a:lvl7pPr marL="822960" indent="-182880">
              <a:buSzPct val="100000"/>
              <a:buFont typeface="Arial" panose="020B0604020202020204" pitchFamily="34" charset="0"/>
              <a:buChar char="-"/>
              <a:defRPr sz="1600"/>
            </a:lvl7pPr>
            <a:lvl8pPr marL="822960" indent="-182880">
              <a:buSzPct val="100000"/>
              <a:buFont typeface="Arial" panose="020B0604020202020204" pitchFamily="34" charset="0"/>
              <a:buChar char="-"/>
              <a:defRPr sz="1600"/>
            </a:lvl8pPr>
            <a:lvl9pPr marL="822960" indent="-182880">
              <a:buSzPct val="100000"/>
              <a:buFont typeface="Arial" panose="020B0604020202020204" pitchFamily="34" charset="0"/>
              <a:buChar char="-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177096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2" y="1662113"/>
            <a:ext cx="1126624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526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083" y="457201"/>
            <a:ext cx="11266367" cy="9747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85" y="1662113"/>
            <a:ext cx="11266364" cy="439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bullet </a:t>
            </a:r>
          </a:p>
          <a:p>
            <a:pPr lvl="2"/>
            <a:r>
              <a:rPr lang="en-US"/>
              <a:t>Second bullet</a:t>
            </a:r>
          </a:p>
          <a:p>
            <a:pPr lvl="3"/>
            <a:r>
              <a:rPr lang="en-US"/>
              <a:t>Third bullet</a:t>
            </a:r>
          </a:p>
          <a:p>
            <a:pPr lvl="4"/>
            <a:r>
              <a:rPr lang="en-US"/>
              <a:t>Fourth bullet</a:t>
            </a:r>
          </a:p>
          <a:p>
            <a:pPr lvl="5"/>
            <a:r>
              <a:rPr lang="en-US"/>
              <a:t>Fifth bullet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446" y="6605591"/>
            <a:ext cx="743847" cy="17020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33373" y="6617049"/>
            <a:ext cx="4114800" cy="1944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72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A6093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88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864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3152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91440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5">
          <p15:clr>
            <a:srgbClr val="F26B43"/>
          </p15:clr>
        </p15:guide>
        <p15:guide id="3" pos="1912">
          <p15:clr>
            <a:srgbClr val="F26B43"/>
          </p15:clr>
        </p15:guide>
        <p15:guide id="4" pos="2025">
          <p15:clr>
            <a:srgbClr val="F26B43"/>
          </p15:clr>
        </p15:guide>
        <p15:guide id="5" pos="2820">
          <p15:clr>
            <a:srgbClr val="F26B43"/>
          </p15:clr>
        </p15:guide>
        <p15:guide id="6" pos="2936">
          <p15:clr>
            <a:srgbClr val="F26B43"/>
          </p15:clr>
        </p15:guide>
        <p15:guide id="7" pos="3735">
          <p15:clr>
            <a:srgbClr val="F26B43"/>
          </p15:clr>
        </p15:guide>
        <p15:guide id="8" pos="3848">
          <p15:clr>
            <a:srgbClr val="F26B43"/>
          </p15:clr>
        </p15:guide>
        <p15:guide id="9" pos="5544">
          <p15:clr>
            <a:srgbClr val="F26B43"/>
          </p15:clr>
        </p15:guide>
        <p15:guide id="10" orient="horz" pos="280">
          <p15:clr>
            <a:srgbClr val="F26B43"/>
          </p15:clr>
        </p15:guide>
        <p15:guide id="13" orient="horz" pos="912">
          <p15:clr>
            <a:srgbClr val="F26B43"/>
          </p15:clr>
        </p15:guide>
        <p15:guide id="14" orient="horz" pos="1032">
          <p15:clr>
            <a:srgbClr val="F26B43"/>
          </p15:clr>
        </p15:guide>
        <p15:guide id="15" orient="horz" pos="1440">
          <p15:clr>
            <a:srgbClr val="F26B43"/>
          </p15:clr>
        </p15:guide>
        <p15:guide id="16" orient="horz" pos="1584">
          <p15:clr>
            <a:srgbClr val="F26B43"/>
          </p15:clr>
        </p15:guide>
        <p15:guide id="17" orient="horz" pos="4093">
          <p15:clr>
            <a:srgbClr val="F26B43"/>
          </p15:clr>
        </p15:guide>
        <p15:guide id="18" orient="horz" pos="3817">
          <p15:clr>
            <a:srgbClr val="F26B43"/>
          </p15:clr>
        </p15:guide>
        <p15:guide id="19" orient="horz" pos="42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Elizabeth.Menendez@uchealth.org" TargetMode="Externa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Gout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266365" cy="527900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How is the specimen prepared for Gout analysis?</a:t>
            </a:r>
          </a:p>
          <a:p>
            <a:pPr lvl="1"/>
            <a:r>
              <a:rPr lang="en-US" b="1" dirty="0"/>
              <a:t>Tissue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gross examination is performed to identify any grossly visible areas consistent with uric crystal accumulation, characterized by  white chalky appearance.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If grossly identified, samples of the chalky material will be placed on a slide for Pathologist evaluation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If no areas of interest are grossly identified, a smear of the tissue will be made on the slide for Pathologists evaluation</a:t>
            </a:r>
          </a:p>
          <a:p>
            <a:pPr lvl="1"/>
            <a:r>
              <a:rPr lang="en-US" b="1" dirty="0"/>
              <a:t>Fluid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drop of fluid is placed on a slide and a smear is made from the fluid for Pathologist evaluation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How is a slide analyzed for Gout?</a:t>
            </a:r>
          </a:p>
          <a:p>
            <a:pPr lvl="1"/>
            <a:r>
              <a:rPr lang="en-US" dirty="0"/>
              <a:t>The Pathologist will use special filters on the microscope to polarize the light.  Gout crystals appear as yellow, needle-shaped crystals</a:t>
            </a:r>
          </a:p>
          <a:p>
            <a:pPr lvl="1"/>
            <a:r>
              <a:rPr lang="en-US" dirty="0"/>
              <a:t>This analysis also differentiates gout from pseudo-gout.  </a:t>
            </a:r>
            <a:r>
              <a:rPr lang="en-US" dirty="0" err="1"/>
              <a:t>Psuedo</a:t>
            </a:r>
            <a:r>
              <a:rPr lang="en-US" dirty="0"/>
              <a:t>-gout is calcium crystals which appear more rhomboid in shape and has a different birefringence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9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Gout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266365" cy="52790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Gout crystals are made of water soluble uric acid</a:t>
            </a:r>
          </a:p>
          <a:p>
            <a:pPr lvl="1"/>
            <a:r>
              <a:rPr lang="en-US" b="1" dirty="0"/>
              <a:t>If the specimen – tissue or fluid – come in contact with an aqueous solution, such as formalin, the gout crystals will be dissolved out.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Tissue for Gout Analysis – usually synovium</a:t>
            </a:r>
          </a:p>
          <a:p>
            <a:pPr lvl="1"/>
            <a:r>
              <a:rPr lang="en-US" dirty="0"/>
              <a:t>Tissue must be and placed in an empty container.</a:t>
            </a:r>
          </a:p>
          <a:p>
            <a:pPr lvl="1"/>
            <a:r>
              <a:rPr lang="en-US" dirty="0"/>
              <a:t>The tissue must be sent fresh for crystal analysis</a:t>
            </a:r>
          </a:p>
          <a:p>
            <a:pPr lvl="2"/>
            <a:r>
              <a:rPr lang="en-US" dirty="0"/>
              <a:t>Send with stat courier</a:t>
            </a:r>
          </a:p>
          <a:p>
            <a:pPr lvl="2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Gout Protocol Order</a:t>
            </a:r>
          </a:p>
          <a:p>
            <a:pPr lvl="1"/>
            <a:r>
              <a:rPr lang="en-US" dirty="0"/>
              <a:t>Enter as a Surgical Pathology Request </a:t>
            </a:r>
          </a:p>
          <a:p>
            <a:pPr lvl="1"/>
            <a:r>
              <a:rPr lang="en-US" dirty="0"/>
              <a:t>Under “non-frozen attributes” select “Fresh with Special Studies” and select other</a:t>
            </a:r>
          </a:p>
          <a:p>
            <a:pPr lvl="1"/>
            <a:r>
              <a:rPr lang="en-US" b="1" dirty="0"/>
              <a:t>“r/o Gout” or “gout analysis” and joint location must be added to the description</a:t>
            </a:r>
          </a:p>
          <a:p>
            <a:pPr lvl="2"/>
            <a:r>
              <a:rPr lang="en-US" dirty="0"/>
              <a:t>Crystal analysis test as a selection is not available for tissue and must be written in the description</a:t>
            </a:r>
          </a:p>
          <a:p>
            <a:pPr lvl="1"/>
            <a:r>
              <a:rPr lang="en-US" dirty="0"/>
              <a:t>For specific collection or ordering questions, call the gross room at 720-516-2096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85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Gout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266365" cy="52790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Gout crystals are made of water soluble uric acid</a:t>
            </a:r>
          </a:p>
          <a:p>
            <a:pPr lvl="1"/>
            <a:r>
              <a:rPr lang="en-US" b="1" dirty="0"/>
              <a:t>If the specimen – tissue or fluid – come in contact with an aqueous solution, such as formalin, the gout crystals will be dissolved out.</a:t>
            </a:r>
          </a:p>
          <a:p>
            <a:pPr lvl="1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Fluid for Gout Analysis – synovial fluid</a:t>
            </a:r>
          </a:p>
          <a:p>
            <a:pPr lvl="1"/>
            <a:r>
              <a:rPr lang="en-US" b="1" dirty="0"/>
              <a:t>The orders must be submitted as a CLINICAL lab test </a:t>
            </a:r>
            <a:r>
              <a:rPr lang="en-US" dirty="0"/>
              <a:t>by the OR staff in the Specimen Order screen</a:t>
            </a:r>
          </a:p>
          <a:p>
            <a:pPr lvl="1"/>
            <a:r>
              <a:rPr lang="en-US" dirty="0"/>
              <a:t>Fluid must be in original syringe (min volume 0.5mL)  or in a green top tube (min volume 3mL)</a:t>
            </a:r>
          </a:p>
          <a:p>
            <a:pPr lvl="1"/>
            <a:r>
              <a:rPr lang="en-US" dirty="0"/>
              <a:t>For specific collection or ordering questions, call the Clinical Lab at 720-516-0190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Example: Fluid Gout Order</a:t>
            </a:r>
          </a:p>
          <a:p>
            <a:pPr lvl="1"/>
            <a:r>
              <a:rPr lang="en-US" dirty="0"/>
              <a:t>Select source – Synovial Fluid</a:t>
            </a:r>
          </a:p>
          <a:p>
            <a:pPr lvl="1"/>
            <a:r>
              <a:rPr lang="en-US" dirty="0"/>
              <a:t>Select Type – </a:t>
            </a:r>
            <a:r>
              <a:rPr lang="en-US" b="1" dirty="0"/>
              <a:t>Body Fluid</a:t>
            </a:r>
          </a:p>
          <a:p>
            <a:pPr lvl="1"/>
            <a:r>
              <a:rPr lang="en-US" dirty="0"/>
              <a:t>Select desired test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405746" y="3865418"/>
            <a:ext cx="5012573" cy="270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89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Members of the Pathology Staff and Contacts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057836"/>
            <a:ext cx="10515600" cy="511912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Courtney B., Julissa S., Alex E., Gabriela K. – Lab Technicians</a:t>
            </a:r>
          </a:p>
          <a:p>
            <a:pPr lvl="1"/>
            <a:r>
              <a:rPr lang="en-US" dirty="0"/>
              <a:t>Receive specimens, verify requisitions and specimen labeling are correct, and accession into our Information System.</a:t>
            </a:r>
          </a:p>
          <a:p>
            <a:pPr lvl="1"/>
            <a:r>
              <a:rPr lang="en-US" dirty="0"/>
              <a:t>Responsible for resolving items/issues identified during receiving or by the PAs and are usually the people that will follow up with submitting staff</a:t>
            </a:r>
          </a:p>
          <a:p>
            <a:pPr lvl="1"/>
            <a:endParaRPr lang="en-US" dirty="0"/>
          </a:p>
          <a:p>
            <a:r>
              <a:rPr lang="en-US" dirty="0"/>
              <a:t>Tia B. – Lead PA, Jessi H., Kelly H.- PA</a:t>
            </a:r>
          </a:p>
          <a:p>
            <a:pPr lvl="1"/>
            <a:r>
              <a:rPr lang="en-US" dirty="0"/>
              <a:t>The PAs receive specimens that have been accessioned and are ready for grossing  They review the specimen container and requisition for accuracy and document this in our Information System.</a:t>
            </a:r>
          </a:p>
          <a:p>
            <a:pPr lvl="1"/>
            <a:r>
              <a:rPr lang="en-US" dirty="0"/>
              <a:t>The PAs may also follow up directly with submitting staff</a:t>
            </a:r>
          </a:p>
          <a:p>
            <a:pPr lvl="1"/>
            <a:endParaRPr lang="en-US" dirty="0"/>
          </a:p>
          <a:p>
            <a:r>
              <a:rPr lang="en-US" dirty="0"/>
              <a:t>Elizabeth M. – Pathology Lab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Elizabeth.Menendez@uchealth.org</a:t>
            </a:r>
            <a:endParaRPr lang="en-US" dirty="0"/>
          </a:p>
          <a:p>
            <a:endParaRPr lang="en-US" dirty="0"/>
          </a:p>
          <a:p>
            <a:r>
              <a:rPr lang="en-US" dirty="0"/>
              <a:t>Gross Room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Hours 8am- 4pm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Phone: 720-516-2096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in doubt about ordering or test routing, contact the Pathology lab and keep the tissue fresh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28894"/>
      </p:ext>
    </p:extLst>
  </p:cSld>
  <p:clrMapOvr>
    <a:masterClrMapping/>
  </p:clrMapOvr>
</p:sld>
</file>

<file path=ppt/theme/theme1.xml><?xml version="1.0" encoding="utf-8"?>
<a:theme xmlns:a="http://schemas.openxmlformats.org/drawingml/2006/main" name="1_int_sys_pres_4x3_161219_02">
  <a:themeElements>
    <a:clrScheme name="Custom 28">
      <a:dk1>
        <a:srgbClr val="000000"/>
      </a:dk1>
      <a:lt1>
        <a:srgbClr val="FFFFFF"/>
      </a:lt1>
      <a:dk2>
        <a:srgbClr val="A6093D"/>
      </a:dk2>
      <a:lt2>
        <a:srgbClr val="FFFFFF"/>
      </a:lt2>
      <a:accent1>
        <a:srgbClr val="A6093D"/>
      </a:accent1>
      <a:accent2>
        <a:srgbClr val="FFA300"/>
      </a:accent2>
      <a:accent3>
        <a:srgbClr val="FE5000"/>
      </a:accent3>
      <a:accent4>
        <a:srgbClr val="425563"/>
      </a:accent4>
      <a:accent5>
        <a:srgbClr val="768692"/>
      </a:accent5>
      <a:accent6>
        <a:srgbClr val="A4BCC2"/>
      </a:accent6>
      <a:hlink>
        <a:srgbClr val="A6093D"/>
      </a:hlink>
      <a:folHlink>
        <a:srgbClr val="42556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A6093D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_sys_4x3_pres_basic_170127_02" id="{6F751C92-EFC4-46E1-8F04-381476D08FE3}" vid="{5CBDAC4C-868E-472E-BB31-95D2820522C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6364ac-dd3b-456f-8a86-11840edeb54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87E91F2D51F3448CFE33D63A825C4B" ma:contentTypeVersion="15" ma:contentTypeDescription="Create a new document." ma:contentTypeScope="" ma:versionID="8ae4fe0aa399fab2ba4727bfbd15c83b">
  <xsd:schema xmlns:xsd="http://www.w3.org/2001/XMLSchema" xmlns:xs="http://www.w3.org/2001/XMLSchema" xmlns:p="http://schemas.microsoft.com/office/2006/metadata/properties" xmlns:ns3="846364ac-dd3b-456f-8a86-11840edeb540" xmlns:ns4="3075f17e-f95e-4f9e-93e8-8961f9cb69f6" targetNamespace="http://schemas.microsoft.com/office/2006/metadata/properties" ma:root="true" ma:fieldsID="0e784d015115547bfdf0a9a5ad278e99" ns3:_="" ns4:_="">
    <xsd:import namespace="846364ac-dd3b-456f-8a86-11840edeb540"/>
    <xsd:import namespace="3075f17e-f95e-4f9e-93e8-8961f9cb69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6364ac-dd3b-456f-8a86-11840edeb5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5f17e-f95e-4f9e-93e8-8961f9cb69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0211B1-33B7-441D-8186-C9245BFA11B6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3075f17e-f95e-4f9e-93e8-8961f9cb69f6"/>
    <ds:schemaRef ds:uri="846364ac-dd3b-456f-8a86-11840edeb540"/>
  </ds:schemaRefs>
</ds:datastoreItem>
</file>

<file path=customXml/itemProps2.xml><?xml version="1.0" encoding="utf-8"?>
<ds:datastoreItem xmlns:ds="http://schemas.openxmlformats.org/officeDocument/2006/customXml" ds:itemID="{FD6F103C-BF46-4706-8EF2-AC4E2B0B12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067993-2FF7-49B6-9377-0458959AAE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6364ac-dd3b-456f-8a86-11840edeb540"/>
    <ds:schemaRef ds:uri="3075f17e-f95e-4f9e-93e8-8961f9cb69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581</Words>
  <Application>Microsoft Office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Courier New</vt:lpstr>
      <vt:lpstr>Lato Regular</vt:lpstr>
      <vt:lpstr>Raleway Light</vt:lpstr>
      <vt:lpstr>1_int_sys_pres_4x3_161219_02</vt:lpstr>
      <vt:lpstr>Specimen Submission – Gout Analysis</vt:lpstr>
      <vt:lpstr>Specimen Submission – Gout Analysis</vt:lpstr>
      <vt:lpstr>Specimen Submission – Gout Analysis</vt:lpstr>
      <vt:lpstr>Key Members of the Pathology Staff and 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Menendez, Elizabeth</dc:creator>
  <cp:lastModifiedBy>Menendez, Elizabeth</cp:lastModifiedBy>
  <cp:revision>2</cp:revision>
  <dcterms:created xsi:type="dcterms:W3CDTF">2025-07-14T16:49:19Z</dcterms:created>
  <dcterms:modified xsi:type="dcterms:W3CDTF">2025-07-14T17:03:22Z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0x0101005487E91F2D51F3448CFE33D63A825C4B</vt:lpwstr>
  </property>
</Properties>
</file>