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801600" cy="16459200"/>
  <p:notesSz cx="6858000" cy="9296400"/>
  <p:defaultTextStyle>
    <a:defPPr>
      <a:defRPr lang="en-US"/>
    </a:defPPr>
    <a:lvl1pPr marL="0" algn="l" defTabSz="16719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1pPr>
    <a:lvl2pPr marL="835990" algn="l" defTabSz="16719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2pPr>
    <a:lvl3pPr marL="1671980" algn="l" defTabSz="16719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3pPr>
    <a:lvl4pPr marL="2507971" algn="l" defTabSz="16719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4pPr>
    <a:lvl5pPr marL="3343961" algn="l" defTabSz="16719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5pPr>
    <a:lvl6pPr marL="4179951" algn="l" defTabSz="16719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6pPr>
    <a:lvl7pPr marL="5015941" algn="l" defTabSz="16719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7pPr>
    <a:lvl8pPr marL="5851931" algn="l" defTabSz="16719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8pPr>
    <a:lvl9pPr marL="6687922" algn="l" defTabSz="1671980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8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635"/>
    <a:srgbClr val="AC0440"/>
    <a:srgbClr val="FFFFFF"/>
    <a:srgbClr val="A4C2CC"/>
    <a:srgbClr val="AE021F"/>
    <a:srgbClr val="C55E5B"/>
    <a:srgbClr val="F9B073"/>
    <a:srgbClr val="957DB1"/>
    <a:srgbClr val="6893C6"/>
    <a:srgbClr val="ABC6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3522" y="48"/>
      </p:cViewPr>
      <p:guideLst>
        <p:guide orient="horz" pos="518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5113021"/>
            <a:ext cx="10881360" cy="35280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9326880"/>
            <a:ext cx="8961120" cy="42062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3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7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07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43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79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15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51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68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B525-FE08-439F-9648-D122B0E9C12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4D52-1F93-45C2-927E-0731CC24D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3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B525-FE08-439F-9648-D122B0E9C12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4D52-1F93-45C2-927E-0731CC24D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9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659132"/>
            <a:ext cx="2880360" cy="140436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659132"/>
            <a:ext cx="8427720" cy="140436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B525-FE08-439F-9648-D122B0E9C12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4D52-1F93-45C2-927E-0731CC24D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71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B525-FE08-439F-9648-D122B0E9C12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4D52-1F93-45C2-927E-0731CC24D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2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10576561"/>
            <a:ext cx="10881360" cy="3268980"/>
          </a:xfrm>
        </p:spPr>
        <p:txBody>
          <a:bodyPr anchor="t"/>
          <a:lstStyle>
            <a:lvl1pPr algn="l">
              <a:defRPr sz="7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6976112"/>
            <a:ext cx="10881360" cy="3600449"/>
          </a:xfrm>
        </p:spPr>
        <p:txBody>
          <a:bodyPr anchor="b"/>
          <a:lstStyle>
            <a:lvl1pPr marL="0" indent="0">
              <a:buNone/>
              <a:defRPr sz="3700">
                <a:solidFill>
                  <a:schemeClr val="tx1">
                    <a:tint val="75000"/>
                  </a:schemeClr>
                </a:solidFill>
              </a:defRPr>
            </a:lvl1pPr>
            <a:lvl2pPr marL="8359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2pPr>
            <a:lvl3pPr marL="167198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50797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3439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17995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01594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85193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68792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B525-FE08-439F-9648-D122B0E9C12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4D52-1F93-45C2-927E-0731CC24D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2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3840481"/>
            <a:ext cx="5654040" cy="1086231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3840481"/>
            <a:ext cx="5654040" cy="1086231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B525-FE08-439F-9648-D122B0E9C12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4D52-1F93-45C2-927E-0731CC24D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84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3684271"/>
            <a:ext cx="5656263" cy="1535429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35990" indent="0">
              <a:buNone/>
              <a:defRPr sz="3700" b="1"/>
            </a:lvl2pPr>
            <a:lvl3pPr marL="1671980" indent="0">
              <a:buNone/>
              <a:defRPr sz="3300" b="1"/>
            </a:lvl3pPr>
            <a:lvl4pPr marL="2507971" indent="0">
              <a:buNone/>
              <a:defRPr sz="2900" b="1"/>
            </a:lvl4pPr>
            <a:lvl5pPr marL="3343961" indent="0">
              <a:buNone/>
              <a:defRPr sz="2900" b="1"/>
            </a:lvl5pPr>
            <a:lvl6pPr marL="4179951" indent="0">
              <a:buNone/>
              <a:defRPr sz="2900" b="1"/>
            </a:lvl6pPr>
            <a:lvl7pPr marL="5015941" indent="0">
              <a:buNone/>
              <a:defRPr sz="2900" b="1"/>
            </a:lvl7pPr>
            <a:lvl8pPr marL="5851931" indent="0">
              <a:buNone/>
              <a:defRPr sz="2900" b="1"/>
            </a:lvl8pPr>
            <a:lvl9pPr marL="6687922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5219700"/>
            <a:ext cx="5656263" cy="9483091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3684271"/>
            <a:ext cx="5658485" cy="1535429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35990" indent="0">
              <a:buNone/>
              <a:defRPr sz="3700" b="1"/>
            </a:lvl2pPr>
            <a:lvl3pPr marL="1671980" indent="0">
              <a:buNone/>
              <a:defRPr sz="3300" b="1"/>
            </a:lvl3pPr>
            <a:lvl4pPr marL="2507971" indent="0">
              <a:buNone/>
              <a:defRPr sz="2900" b="1"/>
            </a:lvl4pPr>
            <a:lvl5pPr marL="3343961" indent="0">
              <a:buNone/>
              <a:defRPr sz="2900" b="1"/>
            </a:lvl5pPr>
            <a:lvl6pPr marL="4179951" indent="0">
              <a:buNone/>
              <a:defRPr sz="2900" b="1"/>
            </a:lvl6pPr>
            <a:lvl7pPr marL="5015941" indent="0">
              <a:buNone/>
              <a:defRPr sz="2900" b="1"/>
            </a:lvl7pPr>
            <a:lvl8pPr marL="5851931" indent="0">
              <a:buNone/>
              <a:defRPr sz="2900" b="1"/>
            </a:lvl8pPr>
            <a:lvl9pPr marL="6687922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5219700"/>
            <a:ext cx="5658485" cy="9483091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B525-FE08-439F-9648-D122B0E9C12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4D52-1F93-45C2-927E-0731CC24D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7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B525-FE08-439F-9648-D122B0E9C12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4D52-1F93-45C2-927E-0731CC24D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62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B525-FE08-439F-9648-D122B0E9C12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4D52-1F93-45C2-927E-0731CC24D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8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655320"/>
            <a:ext cx="4211638" cy="2788920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655321"/>
            <a:ext cx="7156450" cy="14047471"/>
          </a:xfrm>
        </p:spPr>
        <p:txBody>
          <a:bodyPr/>
          <a:lstStyle>
            <a:lvl1pPr>
              <a:defRPr sz="5900"/>
            </a:lvl1pPr>
            <a:lvl2pPr>
              <a:defRPr sz="5100"/>
            </a:lvl2pPr>
            <a:lvl3pPr>
              <a:defRPr sz="44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3444241"/>
            <a:ext cx="4211638" cy="11258551"/>
          </a:xfrm>
        </p:spPr>
        <p:txBody>
          <a:bodyPr/>
          <a:lstStyle>
            <a:lvl1pPr marL="0" indent="0">
              <a:buNone/>
              <a:defRPr sz="2600"/>
            </a:lvl1pPr>
            <a:lvl2pPr marL="835990" indent="0">
              <a:buNone/>
              <a:defRPr sz="2200"/>
            </a:lvl2pPr>
            <a:lvl3pPr marL="1671980" indent="0">
              <a:buNone/>
              <a:defRPr sz="1800"/>
            </a:lvl3pPr>
            <a:lvl4pPr marL="2507971" indent="0">
              <a:buNone/>
              <a:defRPr sz="1600"/>
            </a:lvl4pPr>
            <a:lvl5pPr marL="3343961" indent="0">
              <a:buNone/>
              <a:defRPr sz="1600"/>
            </a:lvl5pPr>
            <a:lvl6pPr marL="4179951" indent="0">
              <a:buNone/>
              <a:defRPr sz="1600"/>
            </a:lvl6pPr>
            <a:lvl7pPr marL="5015941" indent="0">
              <a:buNone/>
              <a:defRPr sz="1600"/>
            </a:lvl7pPr>
            <a:lvl8pPr marL="5851931" indent="0">
              <a:buNone/>
              <a:defRPr sz="1600"/>
            </a:lvl8pPr>
            <a:lvl9pPr marL="6687922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B525-FE08-439F-9648-D122B0E9C12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4D52-1F93-45C2-927E-0731CC24D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8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11521440"/>
            <a:ext cx="7680960" cy="1360171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1470660"/>
            <a:ext cx="7680960" cy="9875520"/>
          </a:xfrm>
        </p:spPr>
        <p:txBody>
          <a:bodyPr/>
          <a:lstStyle>
            <a:lvl1pPr marL="0" indent="0">
              <a:buNone/>
              <a:defRPr sz="5900"/>
            </a:lvl1pPr>
            <a:lvl2pPr marL="835990" indent="0">
              <a:buNone/>
              <a:defRPr sz="5100"/>
            </a:lvl2pPr>
            <a:lvl3pPr marL="1671980" indent="0">
              <a:buNone/>
              <a:defRPr sz="4400"/>
            </a:lvl3pPr>
            <a:lvl4pPr marL="2507971" indent="0">
              <a:buNone/>
              <a:defRPr sz="3700"/>
            </a:lvl4pPr>
            <a:lvl5pPr marL="3343961" indent="0">
              <a:buNone/>
              <a:defRPr sz="3700"/>
            </a:lvl5pPr>
            <a:lvl6pPr marL="4179951" indent="0">
              <a:buNone/>
              <a:defRPr sz="3700"/>
            </a:lvl6pPr>
            <a:lvl7pPr marL="5015941" indent="0">
              <a:buNone/>
              <a:defRPr sz="3700"/>
            </a:lvl7pPr>
            <a:lvl8pPr marL="5851931" indent="0">
              <a:buNone/>
              <a:defRPr sz="3700"/>
            </a:lvl8pPr>
            <a:lvl9pPr marL="6687922" indent="0">
              <a:buNone/>
              <a:defRPr sz="3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12881611"/>
            <a:ext cx="7680960" cy="1931669"/>
          </a:xfrm>
        </p:spPr>
        <p:txBody>
          <a:bodyPr/>
          <a:lstStyle>
            <a:lvl1pPr marL="0" indent="0">
              <a:buNone/>
              <a:defRPr sz="2600"/>
            </a:lvl1pPr>
            <a:lvl2pPr marL="835990" indent="0">
              <a:buNone/>
              <a:defRPr sz="2200"/>
            </a:lvl2pPr>
            <a:lvl3pPr marL="1671980" indent="0">
              <a:buNone/>
              <a:defRPr sz="1800"/>
            </a:lvl3pPr>
            <a:lvl4pPr marL="2507971" indent="0">
              <a:buNone/>
              <a:defRPr sz="1600"/>
            </a:lvl4pPr>
            <a:lvl5pPr marL="3343961" indent="0">
              <a:buNone/>
              <a:defRPr sz="1600"/>
            </a:lvl5pPr>
            <a:lvl6pPr marL="4179951" indent="0">
              <a:buNone/>
              <a:defRPr sz="1600"/>
            </a:lvl6pPr>
            <a:lvl7pPr marL="5015941" indent="0">
              <a:buNone/>
              <a:defRPr sz="1600"/>
            </a:lvl7pPr>
            <a:lvl8pPr marL="5851931" indent="0">
              <a:buNone/>
              <a:defRPr sz="1600"/>
            </a:lvl8pPr>
            <a:lvl9pPr marL="6687922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B525-FE08-439F-9648-D122B0E9C12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04D52-1F93-45C2-927E-0731CC24D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0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659131"/>
            <a:ext cx="11521440" cy="2743200"/>
          </a:xfrm>
          <a:prstGeom prst="rect">
            <a:avLst/>
          </a:prstGeom>
        </p:spPr>
        <p:txBody>
          <a:bodyPr vert="horz" lIns="167198" tIns="83599" rIns="167198" bIns="8359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3840481"/>
            <a:ext cx="11521440" cy="10862311"/>
          </a:xfrm>
          <a:prstGeom prst="rect">
            <a:avLst/>
          </a:prstGeom>
        </p:spPr>
        <p:txBody>
          <a:bodyPr vert="horz" lIns="167198" tIns="83599" rIns="167198" bIns="8359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15255241"/>
            <a:ext cx="2987040" cy="876300"/>
          </a:xfrm>
          <a:prstGeom prst="rect">
            <a:avLst/>
          </a:prstGeom>
        </p:spPr>
        <p:txBody>
          <a:bodyPr vert="horz" lIns="167198" tIns="83599" rIns="167198" bIns="83599" rtlCol="0" anchor="ctr"/>
          <a:lstStyle>
            <a:lvl1pPr algn="l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5B525-FE08-439F-9648-D122B0E9C12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15255241"/>
            <a:ext cx="4053840" cy="876300"/>
          </a:xfrm>
          <a:prstGeom prst="rect">
            <a:avLst/>
          </a:prstGeom>
        </p:spPr>
        <p:txBody>
          <a:bodyPr vert="horz" lIns="167198" tIns="83599" rIns="167198" bIns="83599" rtlCol="0" anchor="ctr"/>
          <a:lstStyle>
            <a:lvl1pPr algn="ct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15255241"/>
            <a:ext cx="2987040" cy="876300"/>
          </a:xfrm>
          <a:prstGeom prst="rect">
            <a:avLst/>
          </a:prstGeom>
        </p:spPr>
        <p:txBody>
          <a:bodyPr vert="horz" lIns="167198" tIns="83599" rIns="167198" bIns="83599" rtlCol="0" anchor="ctr"/>
          <a:lstStyle>
            <a:lvl1pPr algn="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04D52-1F93-45C2-927E-0731CC24D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4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71980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6993" indent="-626993" algn="l" defTabSz="1671980" rtl="0" eaLnBrk="1" latinLnBrk="0" hangingPunct="1">
        <a:spcBef>
          <a:spcPct val="20000"/>
        </a:spcBef>
        <a:buFont typeface="Arial" panose="020B0604020202020204" pitchFamily="34" charset="0"/>
        <a:buChar char="•"/>
        <a:defRPr sz="5900" kern="1200">
          <a:solidFill>
            <a:schemeClr val="tx1"/>
          </a:solidFill>
          <a:latin typeface="+mn-lt"/>
          <a:ea typeface="+mn-ea"/>
          <a:cs typeface="+mn-cs"/>
        </a:defRPr>
      </a:lvl1pPr>
      <a:lvl2pPr marL="1358484" indent="-522494" algn="l" defTabSz="1671980" rtl="0" eaLnBrk="1" latinLnBrk="0" hangingPunct="1">
        <a:spcBef>
          <a:spcPct val="20000"/>
        </a:spcBef>
        <a:buFont typeface="Arial" panose="020B0604020202020204" pitchFamily="34" charset="0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2089976" indent="-417995" algn="l" defTabSz="1671980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2925966" indent="-417995" algn="l" defTabSz="167198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761956" indent="-417995" algn="l" defTabSz="1671980" rtl="0" eaLnBrk="1" latinLnBrk="0" hangingPunct="1">
        <a:spcBef>
          <a:spcPct val="20000"/>
        </a:spcBef>
        <a:buFont typeface="Arial" panose="020B0604020202020204" pitchFamily="34" charset="0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597946" indent="-417995" algn="l" defTabSz="16719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433936" indent="-417995" algn="l" defTabSz="16719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269927" indent="-417995" algn="l" defTabSz="16719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105917" indent="-417995" algn="l" defTabSz="1671980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719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35990" algn="l" defTabSz="16719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71980" algn="l" defTabSz="16719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507971" algn="l" defTabSz="16719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43961" algn="l" defTabSz="16719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79951" algn="l" defTabSz="16719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5015941" algn="l" defTabSz="16719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851931" algn="l" defTabSz="16719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687922" algn="l" defTabSz="1671980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tif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800599" y="7973678"/>
            <a:ext cx="2719873" cy="71322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0576" y="557892"/>
            <a:ext cx="12481560" cy="733386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3956" y="7962045"/>
            <a:ext cx="4512905" cy="71348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51946" y="7978258"/>
            <a:ext cx="4984414" cy="71348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41565" y="5118144"/>
            <a:ext cx="4022053" cy="215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just">
              <a:spcBef>
                <a:spcPts val="600"/>
              </a:spcBef>
            </a:pPr>
            <a:r>
              <a:rPr lang="en-US" sz="16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Sterile </a:t>
            </a:r>
            <a:r>
              <a:rPr lang="en-US" sz="1600" b="1" dirty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Cup/Sterile </a:t>
            </a:r>
            <a:r>
              <a:rPr lang="en-US" sz="16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Syringe</a:t>
            </a:r>
          </a:p>
          <a:p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BEST for culture if the specimen can be expressed or tissue can be collected. Use these for tissue, body fluids, pus, or drains. Can do fungal and/or AFB cultures on these specimens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endParaRPr lang="en-US" sz="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If 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using syringe, remove the needle and securely cap before transport 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(white 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screw top preferred).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38414" y="571881"/>
            <a:ext cx="12264606" cy="3143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1800" b="1" dirty="0">
                <a:solidFill>
                  <a:srgbClr val="AC044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Microbiology Testing </a:t>
            </a:r>
            <a:r>
              <a:rPr lang="en-US" sz="1800" b="1" dirty="0" smtClean="0">
                <a:solidFill>
                  <a:srgbClr val="AC044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(B</a:t>
            </a:r>
            <a:r>
              <a:rPr lang="en-US" sz="1800" b="1" dirty="0" smtClean="0">
                <a:solidFill>
                  <a:srgbClr val="AC044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acteria/Fungus</a:t>
            </a:r>
            <a:r>
              <a:rPr lang="en-US" sz="1800" b="1" dirty="0">
                <a:solidFill>
                  <a:srgbClr val="AC044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):</a:t>
            </a:r>
            <a:endParaRPr lang="en-US" sz="1800" dirty="0">
              <a:solidFill>
                <a:srgbClr val="AC0440"/>
              </a:solidFill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</a:pPr>
            <a:r>
              <a:rPr lang="en-US" sz="1800" dirty="0">
                <a:solidFill>
                  <a:srgbClr val="AC0440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818747" y="-18661"/>
            <a:ext cx="5181600" cy="485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7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The Right Swab for the Job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9" r="10972"/>
          <a:stretch/>
        </p:blipFill>
        <p:spPr>
          <a:xfrm rot="5400000">
            <a:off x="811472" y="2065273"/>
            <a:ext cx="3025257" cy="29718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/>
          <a:stretch/>
        </p:blipFill>
        <p:spPr>
          <a:xfrm rot="16200000">
            <a:off x="5057655" y="1613543"/>
            <a:ext cx="3102880" cy="263452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209939" y="969216"/>
            <a:ext cx="44569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BEST option for aerobic, anaerobic and fungal cultures:</a:t>
            </a:r>
          </a:p>
          <a:p>
            <a:pPr lvl="0"/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Unpreserved, direct specimen in sterile 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container.</a:t>
            </a:r>
            <a:endParaRPr lang="en-US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02495" y="970772"/>
            <a:ext cx="4255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When a swab must be used: use </a:t>
            </a:r>
            <a:r>
              <a:rPr lang="en-US" sz="1600" b="1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eSwab</a:t>
            </a:r>
            <a:r>
              <a:rPr lang="en-US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!</a:t>
            </a:r>
            <a:endParaRPr lang="en-US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4421157" y="4512516"/>
            <a:ext cx="3975884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/>
            <a:r>
              <a:rPr lang="en-US" sz="16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No. 55147 </a:t>
            </a:r>
            <a:r>
              <a:rPr lang="en-US" sz="1600" b="1" dirty="0" err="1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eSwab</a:t>
            </a:r>
            <a:r>
              <a:rPr lang="en-US" sz="16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with Transport Media, small tip (green top)</a:t>
            </a:r>
          </a:p>
          <a:p>
            <a:pPr algn="just"/>
            <a:r>
              <a:rPr lang="en-US" sz="16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No. 10917 </a:t>
            </a:r>
            <a:r>
              <a:rPr lang="en-US" sz="1600" b="1" dirty="0" err="1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eSwab</a:t>
            </a:r>
            <a:r>
              <a:rPr lang="en-US" sz="1600" b="1" dirty="0" smtClean="0"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with Transport Media (white top)</a:t>
            </a:r>
          </a:p>
          <a:p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Use these 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when a swab must be used for 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bacterial or yeast cultures and 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screens and Group B Strep.</a:t>
            </a:r>
          </a:p>
          <a:p>
            <a:r>
              <a:rPr lang="en-US" sz="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en-US" sz="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Examples: throat, rectal, wound, nares/axilla/groin for MRSA screening.</a:t>
            </a:r>
          </a:p>
          <a:p>
            <a:r>
              <a:rPr lang="en-US" sz="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en-US" sz="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Use 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for aerobic or anaerobic bacterial or yeast culture. DO NOT use for mold (fungal) or AFB culture.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7261" y="969214"/>
            <a:ext cx="4031867" cy="677519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400939" y="969214"/>
            <a:ext cx="4031867" cy="677519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3815043" y="3277862"/>
            <a:ext cx="3942745" cy="546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Bef>
                <a:spcPts val="600"/>
              </a:spcBef>
            </a:pPr>
            <a:endParaRPr lang="en-US" sz="1600" dirty="0">
              <a:solidFill>
                <a:srgbClr val="9E0635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US" sz="1600" dirty="0" smtClean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spcBef>
                <a:spcPts val="600"/>
              </a:spcBef>
            </a:pPr>
            <a:endParaRPr lang="en-US" sz="16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spcBef>
                <a:spcPts val="600"/>
              </a:spcBef>
            </a:pPr>
            <a:endParaRPr lang="en-US" sz="1600" dirty="0" smtClean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spcBef>
                <a:spcPts val="600"/>
              </a:spcBef>
            </a:pPr>
            <a:endParaRPr lang="en-US" sz="1600" dirty="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9771385" y="4777471"/>
            <a:ext cx="2858706" cy="197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E-swab 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of posterior pharynx, tonsillar area.</a:t>
            </a:r>
          </a:p>
          <a:p>
            <a:endParaRPr lang="en-US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Avoid touching the tongue, cheeks, and teeth with the swab when collecting the specimen.</a:t>
            </a:r>
            <a:endParaRPr lang="en-US" sz="1600" dirty="0" smtClean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515686" y="969217"/>
            <a:ext cx="3987336" cy="347468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9769340" y="4531698"/>
            <a:ext cx="2607932" cy="32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en-US" sz="1600" b="1" dirty="0" smtClean="0">
                <a:solidFill>
                  <a:srgbClr val="9E0635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Group A Strep PCR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515685" y="4533736"/>
            <a:ext cx="4015434" cy="326584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540200" y="6488034"/>
            <a:ext cx="4065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No. 10917 </a:t>
            </a:r>
            <a:r>
              <a:rPr lang="en-US" sz="1600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eSwab</a:t>
            </a:r>
            <a:r>
              <a:rPr lang="en-US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with Transport Media (white top)</a:t>
            </a:r>
          </a:p>
          <a:p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After 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sample collection, break off shaft at red indicator line, put swab in the provided media tube and screw cap on.</a:t>
            </a:r>
            <a:endParaRPr lang="en-US" sz="12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238414" y="8059316"/>
            <a:ext cx="4314926" cy="3960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800" b="1" dirty="0" smtClean="0">
                <a:solidFill>
                  <a:srgbClr val="AC044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Molecular Viral Testing:</a:t>
            </a:r>
            <a:r>
              <a:rPr lang="en-US" sz="1800" dirty="0">
                <a:solidFill>
                  <a:srgbClr val="AC044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4896240" y="8058539"/>
            <a:ext cx="2542785" cy="6298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800" b="1" dirty="0">
                <a:solidFill>
                  <a:srgbClr val="AC044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Molecular Testing </a:t>
            </a:r>
            <a:r>
              <a:rPr lang="en-US" sz="1800" b="1" dirty="0" smtClean="0">
                <a:solidFill>
                  <a:srgbClr val="AC044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</a:t>
            </a:r>
            <a:r>
              <a:rPr lang="en-US" sz="1400" b="1" dirty="0" err="1" smtClean="0">
                <a:solidFill>
                  <a:srgbClr val="AC044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Genprobe</a:t>
            </a:r>
            <a:r>
              <a:rPr lang="en-US" sz="1400" b="1" dirty="0" smtClean="0">
                <a:solidFill>
                  <a:srgbClr val="AC044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PCR only</a:t>
            </a:r>
            <a:r>
              <a:rPr lang="en-US" sz="1800" b="1" dirty="0" smtClean="0">
                <a:solidFill>
                  <a:srgbClr val="AC044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):</a:t>
            </a:r>
            <a:r>
              <a:rPr lang="en-US" sz="1800" dirty="0">
                <a:solidFill>
                  <a:srgbClr val="AC044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209939" y="11724619"/>
            <a:ext cx="4362061" cy="207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Bef>
                <a:spcPts val="600"/>
              </a:spcBef>
            </a:pPr>
            <a:r>
              <a:rPr lang="en-US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Sterile </a:t>
            </a:r>
            <a:r>
              <a:rPr lang="en-US" sz="1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Cup (no syringe)</a:t>
            </a:r>
          </a:p>
          <a:p>
            <a:pPr algn="just">
              <a:spcBef>
                <a:spcPts val="600"/>
              </a:spcBef>
            </a:pP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Can 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be 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used for straight specimen 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or 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tissue.</a:t>
            </a:r>
          </a:p>
          <a:p>
            <a:endParaRPr lang="en-US" sz="1600" b="1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1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No</a:t>
            </a:r>
            <a:r>
              <a:rPr lang="en-US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59024 Sterile Swab Applicator Tip flocked with nylon fiber</a:t>
            </a:r>
          </a:p>
          <a:p>
            <a:pPr algn="just"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No. 63252 Sterile Swab Applicator Tip flocked with nylon fiber, nasopharyngeal,</a:t>
            </a:r>
          </a:p>
          <a:p>
            <a:pPr algn="just"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And No. 64758 M6 Transport </a:t>
            </a:r>
            <a:r>
              <a:rPr lang="en-US" sz="1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Media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Swabs 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for viral testing MUST be sent in M6 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media.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Examples: Influenza A/B Qualitative by 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PCR, RSV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Qualitative by PCR</a:t>
            </a: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257368" y="8484753"/>
            <a:ext cx="4306079" cy="27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Direct </a:t>
            </a:r>
            <a:r>
              <a:rPr lang="en-US" sz="1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specimen</a:t>
            </a:r>
          </a:p>
          <a:p>
            <a:pPr algn="ctr"/>
            <a:r>
              <a:rPr lang="en-US" sz="1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(2 </a:t>
            </a:r>
            <a:r>
              <a:rPr lang="en-US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mL minimum or swab in M6 media)</a:t>
            </a:r>
            <a:endParaRPr lang="en-US" sz="16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4845701" y="12419044"/>
            <a:ext cx="2603238" cy="125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No. 46871 Gen-Probe Aptima Unisex Swab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For GC/chlamydia 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and Trichomonas PCR.</a:t>
            </a:r>
            <a:endParaRPr lang="en-US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See lab test catalog for correct blood 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tube or 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container for other PCR testing.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7" r="8549"/>
          <a:stretch/>
        </p:blipFill>
        <p:spPr>
          <a:xfrm rot="5400000">
            <a:off x="2402961" y="9597274"/>
            <a:ext cx="2589712" cy="160630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9" r="10972"/>
          <a:stretch/>
        </p:blipFill>
        <p:spPr>
          <a:xfrm rot="5400000">
            <a:off x="236209" y="9170691"/>
            <a:ext cx="2587758" cy="246620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22220" y="9370588"/>
            <a:ext cx="3099816" cy="247868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38" name="Rectangle 37"/>
          <p:cNvSpPr/>
          <p:nvPr/>
        </p:nvSpPr>
        <p:spPr>
          <a:xfrm>
            <a:off x="150576" y="15215295"/>
            <a:ext cx="12456366" cy="1100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72617" y="15966099"/>
            <a:ext cx="12466629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Laboratory: 720-516-0190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3" t="40220" r="3873" b="2997"/>
          <a:stretch/>
        </p:blipFill>
        <p:spPr>
          <a:xfrm rot="16200000">
            <a:off x="8219611" y="5016375"/>
            <a:ext cx="1905000" cy="116864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7757188" y="8059316"/>
            <a:ext cx="4773931" cy="667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1800" b="1" dirty="0" smtClean="0">
                <a:solidFill>
                  <a:srgbClr val="AC044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Urine Testing:</a:t>
            </a:r>
            <a:r>
              <a:rPr lang="en-US" sz="1800" dirty="0">
                <a:solidFill>
                  <a:srgbClr val="AC0440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7693457" y="11188755"/>
            <a:ext cx="4837663" cy="280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/>
            <a:r>
              <a:rPr lang="en-US" sz="16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No. </a:t>
            </a:r>
            <a:r>
              <a:rPr lang="en-US" sz="1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364957 BD Vacutainer Urine Cup Kit</a:t>
            </a:r>
          </a:p>
          <a:p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Use </a:t>
            </a:r>
            <a:r>
              <a:rPr lang="en-US" sz="1600" u="sng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Urine Cup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to collect specimens. Transfer urine to appropriate 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tubes. 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Discard urine cup – DO NOT SEND TO LAB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</a:t>
            </a:r>
          </a:p>
          <a:p>
            <a:endParaRPr lang="en-US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SEND ALL THREE! 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(for possible add-on tests):</a:t>
            </a:r>
            <a:endParaRPr lang="en-US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sz="1600" u="sng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Clear </a:t>
            </a:r>
            <a:r>
              <a:rPr lang="en-US" sz="1600" u="sng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Top Tube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(not included in kit) Urine 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pregnancy, urine chemistries, urine toxicology and miscellaneous </a:t>
            </a:r>
            <a:r>
              <a:rPr lang="en-US" sz="1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sendouts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– Refer to online test catalog for minimum 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volumes.</a:t>
            </a:r>
          </a:p>
          <a:p>
            <a:r>
              <a:rPr lang="en-US" sz="1600" u="sng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Red/Yellow </a:t>
            </a:r>
            <a:r>
              <a:rPr lang="en-US" sz="1600" u="sng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Speckled Top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Urinalysis only, minimum volume 7mL (mix by inversion 8-10 times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).</a:t>
            </a:r>
            <a:endParaRPr lang="en-US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r>
              <a:rPr lang="en-US" sz="1600" u="sng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Urine cultures: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Gray top tube, minimum volume 3mL (mix by inversion 8-10 times).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3956" y="15260217"/>
            <a:ext cx="124563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UCHealth</a:t>
            </a:r>
            <a:r>
              <a:rPr lang="en-US" sz="18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Highlands Ranch Hospital Laboratory – Questions</a:t>
            </a:r>
            <a:r>
              <a:rPr lang="en-US" sz="18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?</a:t>
            </a:r>
          </a:p>
          <a:p>
            <a:pPr algn="ctr"/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279690" y="15105923"/>
            <a:ext cx="1292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Revised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12/5/24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53956" y="15601890"/>
            <a:ext cx="1241904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https://www.testmenu.com/UCHealthHRHLab, 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or call: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1" y="15152096"/>
            <a:ext cx="2132010" cy="66689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454" y="8758547"/>
            <a:ext cx="3103563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785" y="9060024"/>
            <a:ext cx="1672831" cy="141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Rectangle 45"/>
          <p:cNvSpPr/>
          <p:nvPr/>
        </p:nvSpPr>
        <p:spPr>
          <a:xfrm>
            <a:off x="8587787" y="2343163"/>
            <a:ext cx="378948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/>
              <a:t>Vaginal swab using Cepheid </a:t>
            </a:r>
            <a:r>
              <a:rPr lang="en-US" sz="1600" dirty="0" err="1"/>
              <a:t>Xpert</a:t>
            </a:r>
            <a:r>
              <a:rPr lang="en-US" sz="1600" dirty="0"/>
              <a:t> Swab Collection Kit </a:t>
            </a:r>
            <a:r>
              <a:rPr lang="en-US" sz="1600" dirty="0" smtClean="0"/>
              <a:t>only. No </a:t>
            </a:r>
            <a:r>
              <a:rPr lang="en-US" sz="1600" dirty="0"/>
              <a:t>other swabs can be used for this </a:t>
            </a:r>
            <a:r>
              <a:rPr lang="en-US" sz="1600" dirty="0" smtClean="0"/>
              <a:t>test. Discard </a:t>
            </a:r>
            <a:r>
              <a:rPr lang="en-US" sz="1600" dirty="0"/>
              <a:t>large swab in </a:t>
            </a:r>
            <a:r>
              <a:rPr lang="en-US" sz="1600" dirty="0" smtClean="0"/>
              <a:t>package. Collect </a:t>
            </a:r>
            <a:r>
              <a:rPr lang="en-US" sz="1600" dirty="0"/>
              <a:t>using pink capped tube and small </a:t>
            </a:r>
            <a:r>
              <a:rPr lang="en-US" sz="1600" dirty="0" smtClean="0"/>
              <a:t>swab.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Collect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sample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place the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swab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the tube. Break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swab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shaft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at score line, close cap </a:t>
            </a:r>
            <a:r>
              <a:rPr lang="fr-F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firmly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9785" y="1227862"/>
            <a:ext cx="2920917" cy="143919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708679" y="923781"/>
            <a:ext cx="2907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Multiplex Vaginal Panel PCR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20723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558</Words>
  <Application>Microsoft Office PowerPoint</Application>
  <PresentationFormat>Custom</PresentationFormat>
  <Paragraphs>56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Litzenberger, Lisa</dc:creator>
  <cp:lastModifiedBy>Malone, Kyndra</cp:lastModifiedBy>
  <cp:revision>92</cp:revision>
  <cp:lastPrinted>2024-12-05T16:32:39Z</cp:lastPrinted>
  <dcterms:created xsi:type="dcterms:W3CDTF">2015-01-08T23:26:23Z</dcterms:created>
  <dcterms:modified xsi:type="dcterms:W3CDTF">2024-12-05T16:43:40Z</dcterms:modified>
</cp:coreProperties>
</file>