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8" r:id="rId2"/>
  </p:sldMasterIdLst>
  <p:sldIdLst>
    <p:sldId id="264" r:id="rId3"/>
    <p:sldId id="272" r:id="rId4"/>
    <p:sldId id="266" r:id="rId5"/>
    <p:sldId id="273" r:id="rId6"/>
    <p:sldId id="271" r:id="rId7"/>
    <p:sldId id="274" r:id="rId8"/>
    <p:sldId id="294" r:id="rId9"/>
    <p:sldId id="295" r:id="rId10"/>
    <p:sldId id="269" r:id="rId11"/>
    <p:sldId id="276" r:id="rId12"/>
    <p:sldId id="267" r:id="rId13"/>
    <p:sldId id="285" r:id="rId14"/>
    <p:sldId id="279" r:id="rId15"/>
    <p:sldId id="289" r:id="rId16"/>
    <p:sldId id="290" r:id="rId17"/>
    <p:sldId id="291" r:id="rId18"/>
    <p:sldId id="292" r:id="rId19"/>
    <p:sldId id="293" r:id="rId2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7C7C"/>
    <a:srgbClr val="8B119F"/>
    <a:srgbClr val="FFFF79"/>
    <a:srgbClr val="008000"/>
    <a:srgbClr val="009900"/>
    <a:srgbClr val="00D25F"/>
    <a:srgbClr val="FC774E"/>
    <a:srgbClr val="FF5B5B"/>
    <a:srgbClr val="FF3300"/>
    <a:srgbClr val="A609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7" d="100"/>
          <a:sy n="97" d="100"/>
        </p:scale>
        <p:origin x="76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279130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ro_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p>
        </p:txBody>
      </p:sp>
      <p:sp>
        <p:nvSpPr>
          <p:cNvPr id="5" name="Text Placeholder 4"/>
          <p:cNvSpPr>
            <a:spLocks noGrp="1"/>
          </p:cNvSpPr>
          <p:nvPr>
            <p:ph type="body" sz="quarter" idx="12"/>
          </p:nvPr>
        </p:nvSpPr>
        <p:spPr>
          <a:xfrm>
            <a:off x="452555" y="1662115"/>
            <a:ext cx="9387776" cy="621314"/>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3619"/>
            <a:ext cx="11266247" cy="27689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2"/>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3"/>
          </p:nvPr>
        </p:nvSpPr>
        <p:spPr/>
        <p:txBody>
          <a:bodyPr/>
          <a:lstStyle/>
          <a:p>
            <a:endParaRPr lang="en-US" dirty="0"/>
          </a:p>
        </p:txBody>
      </p:sp>
      <p:sp>
        <p:nvSpPr>
          <p:cNvPr id="6" name="Slide Number Placeholder 5"/>
          <p:cNvSpPr>
            <a:spLocks noGrp="1"/>
          </p:cNvSpPr>
          <p:nvPr>
            <p:ph type="sldNum" sz="quarter" idx="2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77546598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85128" cy="1309687"/>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4"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8"/>
          <p:cNvSpPr>
            <a:spLocks noGrp="1"/>
          </p:cNvSpPr>
          <p:nvPr>
            <p:ph sz="quarter" idx="22"/>
          </p:nvPr>
        </p:nvSpPr>
        <p:spPr>
          <a:xfrm>
            <a:off x="6215093"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3"/>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4"/>
          </p:nvPr>
        </p:nvSpPr>
        <p:spPr/>
        <p:txBody>
          <a:bodyPr/>
          <a:lstStyle/>
          <a:p>
            <a:endParaRPr lang="en-US" dirty="0"/>
          </a:p>
        </p:txBody>
      </p:sp>
      <p:sp>
        <p:nvSpPr>
          <p:cNvPr id="6" name="Slide Number Placeholder 5"/>
          <p:cNvSpPr>
            <a:spLocks noGrp="1"/>
          </p:cNvSpPr>
          <p:nvPr>
            <p:ph type="sldNum" sz="quarter" idx="25"/>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124064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tro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59163"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6191"/>
            <a:ext cx="3607740" cy="35401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8"/>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8"/>
          <p:cNvSpPr>
            <a:spLocks noGrp="1"/>
          </p:cNvSpPr>
          <p:nvPr>
            <p:ph sz="quarter" idx="18"/>
          </p:nvPr>
        </p:nvSpPr>
        <p:spPr>
          <a:xfrm>
            <a:off x="8144934" y="2514601"/>
            <a:ext cx="3583396"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9"/>
          </p:nvPr>
        </p:nvSpPr>
        <p:spPr>
          <a:xfrm>
            <a:off x="461435" y="6134101"/>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83381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tro_1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1" name="Content Placeholder 10"/>
          <p:cNvSpPr>
            <a:spLocks noGrp="1"/>
          </p:cNvSpPr>
          <p:nvPr>
            <p:ph sz="quarter" idx="15"/>
          </p:nvPr>
        </p:nvSpPr>
        <p:spPr>
          <a:xfrm>
            <a:off x="462084" y="2514601"/>
            <a:ext cx="74346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6"/>
          </p:nvPr>
        </p:nvSpPr>
        <p:spPr>
          <a:xfrm>
            <a:off x="8130118" y="1662113"/>
            <a:ext cx="3598212" cy="43941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7"/>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6" name="Slide Number Placeholder 5"/>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044692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ro_2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2" name="Content Placeholder 11"/>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p:cNvSpPr>
            <a:spLocks noGrp="1"/>
          </p:cNvSpPr>
          <p:nvPr>
            <p:ph sz="quarter" idx="18"/>
          </p:nvPr>
        </p:nvSpPr>
        <p:spPr>
          <a:xfrm>
            <a:off x="8120590" y="1662114"/>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19"/>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420271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tro comparison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6" y="1662113"/>
            <a:ext cx="5524349"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6215094" y="1662113"/>
            <a:ext cx="5513236"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1"/>
          </p:nvPr>
        </p:nvSpPr>
        <p:spPr/>
        <p:txBody>
          <a:bodyPr/>
          <a:lstStyle/>
          <a:p>
            <a:endParaRPr lang="en-US" dirty="0"/>
          </a:p>
        </p:txBody>
      </p:sp>
      <p:sp>
        <p:nvSpPr>
          <p:cNvPr id="6" name="Slide Number Placeholder 5"/>
          <p:cNvSpPr>
            <a:spLocks noGrp="1"/>
          </p:cNvSpPr>
          <p:nvPr>
            <p:ph type="sldNum" sz="quarter" idx="22"/>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6140351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tro comparison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4293720"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7" name="Text Placeholder 4"/>
          <p:cNvSpPr>
            <a:spLocks noGrp="1"/>
          </p:cNvSpPr>
          <p:nvPr>
            <p:ph type="body" sz="quarter" idx="21"/>
          </p:nvPr>
        </p:nvSpPr>
        <p:spPr>
          <a:xfrm>
            <a:off x="813011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2"/>
          </p:nvPr>
        </p:nvSpPr>
        <p:spPr/>
        <p:txBody>
          <a:bodyPr/>
          <a:lstStyle/>
          <a:p>
            <a:endParaRPr lang="en-US" dirty="0"/>
          </a:p>
        </p:txBody>
      </p:sp>
      <p:sp>
        <p:nvSpPr>
          <p:cNvPr id="6" name="Slide Number Placeholder 5"/>
          <p:cNvSpPr>
            <a:spLocks noGrp="1"/>
          </p:cNvSpPr>
          <p:nvPr>
            <p:ph type="sldNum" sz="quarter" idx="2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33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5514824"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6215095" y="1662113"/>
            <a:ext cx="5513235"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3879042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p:cNvSpPr>
            <a:spLocks noGrp="1"/>
          </p:cNvSpPr>
          <p:nvPr>
            <p:ph sz="quarter" idx="18"/>
          </p:nvPr>
        </p:nvSpPr>
        <p:spPr>
          <a:xfrm>
            <a:off x="8130118"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9"/>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5" name="Slide Number Placeholder 4"/>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296664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eft column n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743446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173914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Op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10"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12"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1" cy="347473"/>
          </a:xfrm>
          <a:prstGeom prst="rect">
            <a:avLst/>
          </a:prstGeom>
        </p:spPr>
      </p:pic>
    </p:spTree>
    <p:extLst>
      <p:ext uri="{BB962C8B-B14F-4D97-AF65-F5344CB8AC3E}">
        <p14:creationId xmlns:p14="http://schemas.microsoft.com/office/powerpoint/2010/main" val="2950592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eft column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74346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8130118" y="1662113"/>
            <a:ext cx="35982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8287812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 column compare_top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8"/>
          <p:cNvSpPr>
            <a:spLocks noGrp="1"/>
          </p:cNvSpPr>
          <p:nvPr>
            <p:ph sz="quarter" idx="25"/>
          </p:nvPr>
        </p:nvSpPr>
        <p:spPr>
          <a:xfrm>
            <a:off x="4288954"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8"/>
          <p:cNvSpPr>
            <a:spLocks noGrp="1"/>
          </p:cNvSpPr>
          <p:nvPr>
            <p:ph sz="quarter" idx="27"/>
          </p:nvPr>
        </p:nvSpPr>
        <p:spPr>
          <a:xfrm>
            <a:off x="8120589"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20"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14" name="Text Placeholder 4"/>
          <p:cNvSpPr>
            <a:spLocks noGrp="1"/>
          </p:cNvSpPr>
          <p:nvPr>
            <p:ph type="body" sz="quarter" idx="30"/>
          </p:nvPr>
        </p:nvSpPr>
        <p:spPr>
          <a:xfrm>
            <a:off x="4294718"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6" name="Text Placeholder 4"/>
          <p:cNvSpPr>
            <a:spLocks noGrp="1"/>
          </p:cNvSpPr>
          <p:nvPr>
            <p:ph type="body" sz="quarter" idx="31"/>
          </p:nvPr>
        </p:nvSpPr>
        <p:spPr>
          <a:xfrm>
            <a:off x="8119873"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4" name="Footer Placeholder 3"/>
          <p:cNvSpPr>
            <a:spLocks noGrp="1"/>
          </p:cNvSpPr>
          <p:nvPr>
            <p:ph type="ftr" sz="quarter" idx="32"/>
          </p:nvPr>
        </p:nvSpPr>
        <p:spPr/>
        <p:txBody>
          <a:bodyPr/>
          <a:lstStyle/>
          <a:p>
            <a:endParaRPr lang="en-US" dirty="0"/>
          </a:p>
        </p:txBody>
      </p:sp>
      <p:sp>
        <p:nvSpPr>
          <p:cNvPr id="6" name="Slide Number Placeholder 5"/>
          <p:cNvSpPr>
            <a:spLocks noGrp="1"/>
          </p:cNvSpPr>
          <p:nvPr>
            <p:ph type="sldNum" sz="quarter" idx="3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2494290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olumn compare_bottom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4737102"/>
            <a:ext cx="3617268" cy="1309687"/>
          </a:xfrm>
        </p:spPr>
        <p:txBody>
          <a:bodyPr/>
          <a:lstStyle>
            <a:lvl1pPr>
              <a:spcAft>
                <a:spcPts val="0"/>
              </a:spcAft>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24"/>
          </p:nvPr>
        </p:nvSpPr>
        <p:spPr>
          <a:xfrm>
            <a:off x="428260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0" name="Content Placeholder 8"/>
          <p:cNvSpPr>
            <a:spLocks noGrp="1"/>
          </p:cNvSpPr>
          <p:nvPr>
            <p:ph sz="quarter" idx="25"/>
          </p:nvPr>
        </p:nvSpPr>
        <p:spPr>
          <a:xfrm>
            <a:off x="4292131"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4"/>
          <p:cNvSpPr>
            <a:spLocks noGrp="1"/>
          </p:cNvSpPr>
          <p:nvPr>
            <p:ph type="body" sz="quarter" idx="26"/>
          </p:nvPr>
        </p:nvSpPr>
        <p:spPr>
          <a:xfrm>
            <a:off x="811106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2" name="Content Placeholder 8"/>
          <p:cNvSpPr>
            <a:spLocks noGrp="1"/>
          </p:cNvSpPr>
          <p:nvPr>
            <p:ph sz="quarter" idx="27"/>
          </p:nvPr>
        </p:nvSpPr>
        <p:spPr>
          <a:xfrm>
            <a:off x="8120590"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8"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9"/>
          </p:nvPr>
        </p:nvSpPr>
        <p:spPr/>
        <p:txBody>
          <a:bodyPr/>
          <a:lstStyle/>
          <a:p>
            <a:endParaRPr lang="en-US" dirty="0"/>
          </a:p>
        </p:txBody>
      </p:sp>
      <p:sp>
        <p:nvSpPr>
          <p:cNvPr id="6" name="Slide Number Placeholder 5"/>
          <p:cNvSpPr>
            <a:spLocks noGrp="1"/>
          </p:cNvSpPr>
          <p:nvPr>
            <p:ph type="sldNum" sz="quarter" idx="3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7391584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lin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8"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7"/>
          </p:nvPr>
        </p:nvSpPr>
        <p:spPr/>
        <p:txBody>
          <a:bodyPr/>
          <a:lstStyle/>
          <a:p>
            <a:endParaRPr lang="en-US" dirty="0"/>
          </a:p>
        </p:txBody>
      </p:sp>
      <p:sp>
        <p:nvSpPr>
          <p:cNvPr id="5" name="Slide Number Placeholder 4"/>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231952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4" name="Slide Number Placeholder 3"/>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4043311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Big_Picture_place-holder">
    <p:spTree>
      <p:nvGrpSpPr>
        <p:cNvPr id="1" name=""/>
        <p:cNvGrpSpPr/>
        <p:nvPr/>
      </p:nvGrpSpPr>
      <p:grpSpPr>
        <a:xfrm>
          <a:off x="0" y="0"/>
          <a:ext cx="0" cy="0"/>
          <a:chOff x="0" y="0"/>
          <a:chExt cx="0" cy="0"/>
        </a:xfrm>
      </p:grpSpPr>
      <p:sp>
        <p:nvSpPr>
          <p:cNvPr id="9" name="Picture Placeholder 22"/>
          <p:cNvSpPr>
            <a:spLocks noGrp="1" noChangeAspect="1"/>
          </p:cNvSpPr>
          <p:nvPr>
            <p:ph type="pic" sz="quarter" idx="13"/>
          </p:nvPr>
        </p:nvSpPr>
        <p:spPr>
          <a:xfrm>
            <a:off x="1" y="-1"/>
            <a:ext cx="12203143" cy="6858001"/>
          </a:xfrm>
        </p:spPr>
        <p:txBody>
          <a:bodyPr>
            <a:normAutofit/>
          </a:bodyPr>
          <a:lstStyle>
            <a:lvl1pPr marL="0" indent="0">
              <a:buNone/>
              <a:defRPr sz="1200">
                <a:latin typeface="Raleway Light"/>
                <a:cs typeface="Raleway Light"/>
              </a:defRPr>
            </a:lvl1pPr>
          </a:lstStyle>
          <a:p>
            <a:endParaRPr lang="id-ID"/>
          </a:p>
        </p:txBody>
      </p:sp>
      <p:sp>
        <p:nvSpPr>
          <p:cNvPr id="3" name="Date Placeholder 3"/>
          <p:cNvSpPr>
            <a:spLocks noGrp="1"/>
          </p:cNvSpPr>
          <p:nvPr>
            <p:ph type="dt" sz="half" idx="2"/>
          </p:nvPr>
        </p:nvSpPr>
        <p:spPr>
          <a:xfrm>
            <a:off x="838200" y="6565277"/>
            <a:ext cx="2743200" cy="365125"/>
          </a:xfrm>
          <a:prstGeom prst="rect">
            <a:avLst/>
          </a:prstGeom>
        </p:spPr>
        <p:txBody>
          <a:bodyPr vert="horz" lIns="45720" tIns="22860" rIns="45720" bIns="22860" rtlCol="0" anchor="ctr"/>
          <a:lstStyle>
            <a:lvl1pPr algn="l">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4" name="Footer Placeholder 4"/>
          <p:cNvSpPr>
            <a:spLocks noGrp="1"/>
          </p:cNvSpPr>
          <p:nvPr>
            <p:ph type="ftr" sz="quarter" idx="3"/>
          </p:nvPr>
        </p:nvSpPr>
        <p:spPr>
          <a:xfrm>
            <a:off x="4038600" y="6565277"/>
            <a:ext cx="4114800" cy="365125"/>
          </a:xfrm>
          <a:prstGeom prst="rect">
            <a:avLst/>
          </a:prstGeom>
        </p:spPr>
        <p:txBody>
          <a:bodyPr vert="horz" lIns="45720" tIns="22860" rIns="45720" bIns="22860" rtlCol="0" anchor="ctr"/>
          <a:lstStyle>
            <a:lvl1pPr algn="ctr">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5" name="Slide Number Placeholder 5"/>
          <p:cNvSpPr>
            <a:spLocks noGrp="1"/>
          </p:cNvSpPr>
          <p:nvPr>
            <p:ph type="sldNum" sz="quarter" idx="4"/>
          </p:nvPr>
        </p:nvSpPr>
        <p:spPr>
          <a:xfrm>
            <a:off x="8610600" y="6565277"/>
            <a:ext cx="2743200" cy="365125"/>
          </a:xfrm>
          <a:prstGeom prst="rect">
            <a:avLst/>
          </a:prstGeom>
        </p:spPr>
        <p:txBody>
          <a:bodyPr vert="horz" lIns="45720" tIns="22860" rIns="45720" bIns="22860" rtlCol="0" anchor="ctr"/>
          <a:lstStyle>
            <a:lvl1pPr algn="r">
              <a:defRPr sz="800">
                <a:solidFill>
                  <a:schemeClr val="bg1">
                    <a:lumMod val="65000"/>
                  </a:schemeClr>
                </a:solidFill>
                <a:latin typeface="Lato Regular"/>
                <a:cs typeface="Lato Regular"/>
              </a:defRPr>
            </a:lvl1pPr>
          </a:lstStyle>
          <a:p>
            <a:fld id="{FCEE2C88-6C8F-484D-AF69-578F576B1F44}"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1968376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dirty="0"/>
          </a:p>
        </p:txBody>
      </p:sp>
    </p:spTree>
    <p:extLst>
      <p:ext uri="{BB962C8B-B14F-4D97-AF65-F5344CB8AC3E}">
        <p14:creationId xmlns:p14="http://schemas.microsoft.com/office/powerpoint/2010/main" val="13713733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3F204D-728D-4302-8D57-D36134D500B7}"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3644414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20912674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lide Op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10"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12"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1" cy="347473"/>
          </a:xfrm>
          <a:prstGeom prst="rect">
            <a:avLst/>
          </a:prstGeom>
        </p:spPr>
      </p:pic>
    </p:spTree>
    <p:extLst>
      <p:ext uri="{BB962C8B-B14F-4D97-AF65-F5344CB8AC3E}">
        <p14:creationId xmlns:p14="http://schemas.microsoft.com/office/powerpoint/2010/main" val="3228979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986784"/>
            <a:ext cx="12192000" cy="2871216"/>
          </a:xfrm>
          <a:blipFill>
            <a:blip r:embed="rId2"/>
            <a:stretch>
              <a:fillRect/>
            </a:stretch>
          </a:blipFill>
        </p:spPr>
        <p:txBody>
          <a:bodyPr lIns="347472" tIns="36576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201174"/>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6094704"/>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spTree>
    <p:extLst>
      <p:ext uri="{BB962C8B-B14F-4D97-AF65-F5344CB8AC3E}">
        <p14:creationId xmlns:p14="http://schemas.microsoft.com/office/powerpoint/2010/main" val="1138966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lide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986784"/>
            <a:ext cx="12192000" cy="2871216"/>
          </a:xfrm>
          <a:blipFill>
            <a:blip r:embed="rId2"/>
            <a:stretch>
              <a:fillRect/>
            </a:stretch>
          </a:blipFill>
        </p:spPr>
        <p:txBody>
          <a:bodyPr lIns="347472" tIns="36576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201174"/>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6094704"/>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spTree>
    <p:extLst>
      <p:ext uri="{BB962C8B-B14F-4D97-AF65-F5344CB8AC3E}">
        <p14:creationId xmlns:p14="http://schemas.microsoft.com/office/powerpoint/2010/main" val="207252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Divider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2747482135"/>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Divider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40690212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Divider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886200"/>
            <a:ext cx="12192000" cy="2971800"/>
          </a:xfrm>
          <a:blipFill>
            <a:blip r:embed="rId2"/>
            <a:stretch>
              <a:fillRect/>
            </a:stretch>
          </a:blipFill>
        </p:spPr>
        <p:txBody>
          <a:bodyPr lIns="347472" tIns="91440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662569"/>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Tree>
    <p:extLst>
      <p:ext uri="{BB962C8B-B14F-4D97-AF65-F5344CB8AC3E}">
        <p14:creationId xmlns:p14="http://schemas.microsoft.com/office/powerpoint/2010/main" val="769935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p:bg>
      <p:bgRef idx="1001">
        <a:schemeClr val="bg1"/>
      </p:bgRef>
    </p:bg>
    <p:spTree>
      <p:nvGrpSpPr>
        <p:cNvPr id="1" name=""/>
        <p:cNvGrpSpPr/>
        <p:nvPr/>
      </p:nvGrpSpPr>
      <p:grpSpPr>
        <a:xfrm>
          <a:off x="0" y="0"/>
          <a:ext cx="0" cy="0"/>
          <a:chOff x="0" y="0"/>
          <a:chExt cx="0" cy="0"/>
        </a:xfrm>
      </p:grpSpPr>
      <p:sp>
        <p:nvSpPr>
          <p:cNvPr id="2" name="Title 5"/>
          <p:cNvSpPr>
            <a:spLocks noGrp="1"/>
          </p:cNvSpPr>
          <p:nvPr>
            <p:ph type="title" hasCustomPrompt="1"/>
          </p:nvPr>
        </p:nvSpPr>
        <p:spPr>
          <a:xfrm>
            <a:off x="0" y="676656"/>
            <a:ext cx="12192000" cy="4599432"/>
          </a:xfrm>
        </p:spPr>
        <p:txBody>
          <a:bodyPr anchor="ctr"/>
          <a:lstStyle>
            <a:lvl1pPr marL="118872" indent="-182880" algn="ctr">
              <a:defRPr b="0"/>
            </a:lvl1pPr>
          </a:lstStyle>
          <a:p>
            <a:r>
              <a:rPr lang="en-US"/>
              <a:t>“Hanging Quote – 28pt Arial, </a:t>
            </a:r>
            <a:br>
              <a:rPr lang="en-US"/>
            </a:br>
            <a:r>
              <a:rPr lang="en-US" err="1"/>
              <a:t>UCHealth</a:t>
            </a:r>
            <a:r>
              <a:rPr lang="en-US"/>
              <a:t> Dark Red”</a:t>
            </a:r>
          </a:p>
        </p:txBody>
      </p:sp>
      <p:sp>
        <p:nvSpPr>
          <p:cNvPr id="3" name="Footer Placeholder 2"/>
          <p:cNvSpPr>
            <a:spLocks noGrp="1"/>
          </p:cNvSpPr>
          <p:nvPr>
            <p:ph type="ftr" sz="quarter" idx="13"/>
          </p:nvPr>
        </p:nvSpPr>
        <p:spPr>
          <a:xfrm>
            <a:off x="333373" y="6617049"/>
            <a:ext cx="4114800" cy="194469"/>
          </a:xfrm>
        </p:spPr>
        <p:txBody>
          <a:bodyPr/>
          <a:lstStyle/>
          <a:p>
            <a:endParaRPr lang="en-US" dirty="0"/>
          </a:p>
        </p:txBody>
      </p:sp>
      <p:sp>
        <p:nvSpPr>
          <p:cNvPr id="4" name="Slide Number Placeholder 3"/>
          <p:cNvSpPr>
            <a:spLocks noGrp="1"/>
          </p:cNvSpPr>
          <p:nvPr>
            <p:ph type="sldNum" sz="quarter" idx="14"/>
          </p:nvPr>
        </p:nvSpPr>
        <p:spPr>
          <a:xfrm>
            <a:off x="5734446" y="6605591"/>
            <a:ext cx="743847" cy="170207"/>
          </a:xfrm>
        </p:spPr>
        <p:txBody>
          <a:bodyPr/>
          <a:lstStyle/>
          <a:p>
            <a:fld id="{1E5366A3-0E00-430A-B059-971E374C0C45}" type="slidenum">
              <a:rPr lang="en-US" smtClean="0"/>
              <a:pPr/>
              <a:t>‹#›</a:t>
            </a:fld>
            <a:endParaRPr lang="en-US" normalizeH="1"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360331976"/>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2" hasCustomPrompt="1"/>
          </p:nvPr>
        </p:nvSpPr>
        <p:spPr>
          <a:xfrm>
            <a:off x="462084" y="1662113"/>
            <a:ext cx="11266365" cy="4394200"/>
          </a:xfrm>
        </p:spPr>
        <p:txBody>
          <a:bodyPr/>
          <a:lstStyle>
            <a:lvl1pPr marL="457200" indent="-457200">
              <a:buFont typeface="+mj-lt"/>
              <a:buAutoNum type="arabicPeriod"/>
              <a:defRPr/>
            </a:lvl1pPr>
            <a:lvl2pPr marL="640080">
              <a:defRPr/>
            </a:lvl2pPr>
            <a:lvl3pPr marL="822960">
              <a:defRPr sz="1600"/>
            </a:lvl3pPr>
            <a:lvl4pPr marL="822960" indent="-182880">
              <a:buSzPct val="100000"/>
              <a:buFont typeface="Arial" panose="020B0604020202020204" pitchFamily="34" charset="0"/>
              <a:buChar char="-"/>
              <a:defRPr sz="1600"/>
            </a:lvl4pPr>
            <a:lvl5pPr marL="822960" indent="-182880">
              <a:buFont typeface="Arial" panose="020B0604020202020204" pitchFamily="34" charset="0"/>
              <a:buChar char="-"/>
              <a:defRPr sz="1600"/>
            </a:lvl5pPr>
            <a:lvl6pPr marL="822960" indent="-182880">
              <a:buFont typeface="Arial" panose="020B0604020202020204" pitchFamily="34" charset="0"/>
              <a:buChar char="-"/>
              <a:defRPr sz="1600"/>
            </a:lvl6pPr>
            <a:lvl7pPr marL="822960" indent="-182880">
              <a:buSzPct val="100000"/>
              <a:buFont typeface="Arial" panose="020B0604020202020204" pitchFamily="34" charset="0"/>
              <a:buChar char="-"/>
              <a:defRPr sz="1600"/>
            </a:lvl7pPr>
            <a:lvl8pPr marL="822960" indent="-182880">
              <a:buSzPct val="100000"/>
              <a:buFont typeface="Arial" panose="020B0604020202020204" pitchFamily="34" charset="0"/>
              <a:buChar char="-"/>
              <a:defRPr sz="1600"/>
            </a:lvl8pPr>
            <a:lvl9pPr marL="822960" indent="-182880">
              <a:buSzPct val="100000"/>
              <a:buFont typeface="Arial" panose="020B0604020202020204" pitchFamily="34" charset="0"/>
              <a:buChar char="-"/>
              <a:defRPr sz="1600"/>
            </a:lvl9pPr>
          </a:lstStyle>
          <a:p>
            <a:pPr lvl="0"/>
            <a:r>
              <a:rPr lang="en-US"/>
              <a:t>Click to edit Master text styles</a:t>
            </a:r>
          </a:p>
          <a:p>
            <a:pPr lvl="1"/>
            <a:r>
              <a:rPr lang="en-US"/>
              <a:t>Second level</a:t>
            </a:r>
          </a:p>
          <a:p>
            <a:pPr lvl="2"/>
            <a:r>
              <a:rPr lang="en-US"/>
              <a:t>Third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3" name="Footer Placeholder 2"/>
          <p:cNvSpPr>
            <a:spLocks noGrp="1"/>
          </p:cNvSpPr>
          <p:nvPr>
            <p:ph type="ftr" sz="quarter" idx="13"/>
          </p:nvPr>
        </p:nvSpPr>
        <p:spPr/>
        <p:txBody>
          <a:bodyPr/>
          <a:lstStyle/>
          <a:p>
            <a:endParaRPr lang="en-US" dirty="0"/>
          </a:p>
        </p:txBody>
      </p:sp>
      <p:sp>
        <p:nvSpPr>
          <p:cNvPr id="4" name="Slide Number Placeholder 3"/>
          <p:cNvSpPr>
            <a:spLocks noGrp="1"/>
          </p:cNvSpPr>
          <p:nvPr>
            <p:ph type="sldNum" sz="quarter" idx="1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3174939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2" y="1662113"/>
            <a:ext cx="1126624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0" name="Text Placeholder 6"/>
          <p:cNvSpPr>
            <a:spLocks noGrp="1"/>
          </p:cNvSpPr>
          <p:nvPr>
            <p:ph type="body" sz="quarter" idx="17"/>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5" name="Slide Number Placeholder 4"/>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5080360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ntro_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p>
        </p:txBody>
      </p:sp>
      <p:sp>
        <p:nvSpPr>
          <p:cNvPr id="5" name="Text Placeholder 4"/>
          <p:cNvSpPr>
            <a:spLocks noGrp="1"/>
          </p:cNvSpPr>
          <p:nvPr>
            <p:ph type="body" sz="quarter" idx="12"/>
          </p:nvPr>
        </p:nvSpPr>
        <p:spPr>
          <a:xfrm>
            <a:off x="452555" y="1662115"/>
            <a:ext cx="9387776" cy="621314"/>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3619"/>
            <a:ext cx="11266247" cy="27689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2"/>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3"/>
          </p:nvPr>
        </p:nvSpPr>
        <p:spPr/>
        <p:txBody>
          <a:bodyPr/>
          <a:lstStyle/>
          <a:p>
            <a:endParaRPr lang="en-US" dirty="0"/>
          </a:p>
        </p:txBody>
      </p:sp>
      <p:sp>
        <p:nvSpPr>
          <p:cNvPr id="6" name="Slide Number Placeholder 5"/>
          <p:cNvSpPr>
            <a:spLocks noGrp="1"/>
          </p:cNvSpPr>
          <p:nvPr>
            <p:ph type="sldNum" sz="quarter" idx="2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114381521"/>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ntro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85128" cy="1309687"/>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4"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8"/>
          <p:cNvSpPr>
            <a:spLocks noGrp="1"/>
          </p:cNvSpPr>
          <p:nvPr>
            <p:ph sz="quarter" idx="22"/>
          </p:nvPr>
        </p:nvSpPr>
        <p:spPr>
          <a:xfrm>
            <a:off x="6215093"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3"/>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4"/>
          </p:nvPr>
        </p:nvSpPr>
        <p:spPr/>
        <p:txBody>
          <a:bodyPr/>
          <a:lstStyle/>
          <a:p>
            <a:endParaRPr lang="en-US" dirty="0"/>
          </a:p>
        </p:txBody>
      </p:sp>
      <p:sp>
        <p:nvSpPr>
          <p:cNvPr id="6" name="Slide Number Placeholder 5"/>
          <p:cNvSpPr>
            <a:spLocks noGrp="1"/>
          </p:cNvSpPr>
          <p:nvPr>
            <p:ph type="sldNum" sz="quarter" idx="25"/>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2820375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ntro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59163"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6191"/>
            <a:ext cx="3607740" cy="35401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8"/>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8"/>
          <p:cNvSpPr>
            <a:spLocks noGrp="1"/>
          </p:cNvSpPr>
          <p:nvPr>
            <p:ph sz="quarter" idx="18"/>
          </p:nvPr>
        </p:nvSpPr>
        <p:spPr>
          <a:xfrm>
            <a:off x="8144934" y="2514601"/>
            <a:ext cx="3583396"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9"/>
          </p:nvPr>
        </p:nvSpPr>
        <p:spPr>
          <a:xfrm>
            <a:off x="461435" y="6134101"/>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655333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3021558885"/>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tro_1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1" name="Content Placeholder 10"/>
          <p:cNvSpPr>
            <a:spLocks noGrp="1"/>
          </p:cNvSpPr>
          <p:nvPr>
            <p:ph sz="quarter" idx="15"/>
          </p:nvPr>
        </p:nvSpPr>
        <p:spPr>
          <a:xfrm>
            <a:off x="462084" y="2514601"/>
            <a:ext cx="74346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6"/>
          </p:nvPr>
        </p:nvSpPr>
        <p:spPr>
          <a:xfrm>
            <a:off x="8130118" y="1662113"/>
            <a:ext cx="3598212" cy="43941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7"/>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6" name="Slide Number Placeholder 5"/>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541148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ntro_2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2" name="Content Placeholder 11"/>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p:cNvSpPr>
            <a:spLocks noGrp="1"/>
          </p:cNvSpPr>
          <p:nvPr>
            <p:ph sz="quarter" idx="18"/>
          </p:nvPr>
        </p:nvSpPr>
        <p:spPr>
          <a:xfrm>
            <a:off x="8120590" y="1662114"/>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19"/>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9517661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ntro comparison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6" y="1662113"/>
            <a:ext cx="5524349"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6215094" y="1662113"/>
            <a:ext cx="5513236"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1"/>
          </p:nvPr>
        </p:nvSpPr>
        <p:spPr/>
        <p:txBody>
          <a:bodyPr/>
          <a:lstStyle/>
          <a:p>
            <a:endParaRPr lang="en-US" dirty="0"/>
          </a:p>
        </p:txBody>
      </p:sp>
      <p:sp>
        <p:nvSpPr>
          <p:cNvPr id="6" name="Slide Number Placeholder 5"/>
          <p:cNvSpPr>
            <a:spLocks noGrp="1"/>
          </p:cNvSpPr>
          <p:nvPr>
            <p:ph type="sldNum" sz="quarter" idx="22"/>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5427266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ntro comparison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4293720"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7" name="Text Placeholder 4"/>
          <p:cNvSpPr>
            <a:spLocks noGrp="1"/>
          </p:cNvSpPr>
          <p:nvPr>
            <p:ph type="body" sz="quarter" idx="21"/>
          </p:nvPr>
        </p:nvSpPr>
        <p:spPr>
          <a:xfrm>
            <a:off x="813011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2"/>
          </p:nvPr>
        </p:nvSpPr>
        <p:spPr/>
        <p:txBody>
          <a:bodyPr/>
          <a:lstStyle/>
          <a:p>
            <a:endParaRPr lang="en-US" dirty="0"/>
          </a:p>
        </p:txBody>
      </p:sp>
      <p:sp>
        <p:nvSpPr>
          <p:cNvPr id="6" name="Slide Number Placeholder 5"/>
          <p:cNvSpPr>
            <a:spLocks noGrp="1"/>
          </p:cNvSpPr>
          <p:nvPr>
            <p:ph type="sldNum" sz="quarter" idx="2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2607417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5514824"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6215095" y="1662113"/>
            <a:ext cx="5513235"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57885991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p:cNvSpPr>
            <a:spLocks noGrp="1"/>
          </p:cNvSpPr>
          <p:nvPr>
            <p:ph sz="quarter" idx="18"/>
          </p:nvPr>
        </p:nvSpPr>
        <p:spPr>
          <a:xfrm>
            <a:off x="8130118"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9"/>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5" name="Slide Number Placeholder 4"/>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03954676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eft column n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743446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060275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Left column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74346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8130118" y="1662113"/>
            <a:ext cx="35982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7616614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 column compare_top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8"/>
          <p:cNvSpPr>
            <a:spLocks noGrp="1"/>
          </p:cNvSpPr>
          <p:nvPr>
            <p:ph sz="quarter" idx="25"/>
          </p:nvPr>
        </p:nvSpPr>
        <p:spPr>
          <a:xfrm>
            <a:off x="4288954"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8"/>
          <p:cNvSpPr>
            <a:spLocks noGrp="1"/>
          </p:cNvSpPr>
          <p:nvPr>
            <p:ph sz="quarter" idx="27"/>
          </p:nvPr>
        </p:nvSpPr>
        <p:spPr>
          <a:xfrm>
            <a:off x="8120589"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20"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14" name="Text Placeholder 4"/>
          <p:cNvSpPr>
            <a:spLocks noGrp="1"/>
          </p:cNvSpPr>
          <p:nvPr>
            <p:ph type="body" sz="quarter" idx="30"/>
          </p:nvPr>
        </p:nvSpPr>
        <p:spPr>
          <a:xfrm>
            <a:off x="4294718"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6" name="Text Placeholder 4"/>
          <p:cNvSpPr>
            <a:spLocks noGrp="1"/>
          </p:cNvSpPr>
          <p:nvPr>
            <p:ph type="body" sz="quarter" idx="31"/>
          </p:nvPr>
        </p:nvSpPr>
        <p:spPr>
          <a:xfrm>
            <a:off x="8119873"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4" name="Footer Placeholder 3"/>
          <p:cNvSpPr>
            <a:spLocks noGrp="1"/>
          </p:cNvSpPr>
          <p:nvPr>
            <p:ph type="ftr" sz="quarter" idx="32"/>
          </p:nvPr>
        </p:nvSpPr>
        <p:spPr/>
        <p:txBody>
          <a:bodyPr/>
          <a:lstStyle/>
          <a:p>
            <a:endParaRPr lang="en-US" dirty="0"/>
          </a:p>
        </p:txBody>
      </p:sp>
      <p:sp>
        <p:nvSpPr>
          <p:cNvPr id="6" name="Slide Number Placeholder 5"/>
          <p:cNvSpPr>
            <a:spLocks noGrp="1"/>
          </p:cNvSpPr>
          <p:nvPr>
            <p:ph type="sldNum" sz="quarter" idx="3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5601880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 column compare_bottom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4737102"/>
            <a:ext cx="3617268" cy="1309687"/>
          </a:xfrm>
        </p:spPr>
        <p:txBody>
          <a:bodyPr/>
          <a:lstStyle>
            <a:lvl1pPr>
              <a:spcAft>
                <a:spcPts val="0"/>
              </a:spcAft>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24"/>
          </p:nvPr>
        </p:nvSpPr>
        <p:spPr>
          <a:xfrm>
            <a:off x="428260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0" name="Content Placeholder 8"/>
          <p:cNvSpPr>
            <a:spLocks noGrp="1"/>
          </p:cNvSpPr>
          <p:nvPr>
            <p:ph sz="quarter" idx="25"/>
          </p:nvPr>
        </p:nvSpPr>
        <p:spPr>
          <a:xfrm>
            <a:off x="4292131"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4"/>
          <p:cNvSpPr>
            <a:spLocks noGrp="1"/>
          </p:cNvSpPr>
          <p:nvPr>
            <p:ph type="body" sz="quarter" idx="26"/>
          </p:nvPr>
        </p:nvSpPr>
        <p:spPr>
          <a:xfrm>
            <a:off x="811106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2" name="Content Placeholder 8"/>
          <p:cNvSpPr>
            <a:spLocks noGrp="1"/>
          </p:cNvSpPr>
          <p:nvPr>
            <p:ph sz="quarter" idx="27"/>
          </p:nvPr>
        </p:nvSpPr>
        <p:spPr>
          <a:xfrm>
            <a:off x="8120590"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8"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9"/>
          </p:nvPr>
        </p:nvSpPr>
        <p:spPr/>
        <p:txBody>
          <a:bodyPr/>
          <a:lstStyle/>
          <a:p>
            <a:endParaRPr lang="en-US" dirty="0"/>
          </a:p>
        </p:txBody>
      </p:sp>
      <p:sp>
        <p:nvSpPr>
          <p:cNvPr id="6" name="Slide Number Placeholder 5"/>
          <p:cNvSpPr>
            <a:spLocks noGrp="1"/>
          </p:cNvSpPr>
          <p:nvPr>
            <p:ph type="sldNum" sz="quarter" idx="3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907732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5568816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Headlin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8"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7"/>
          </p:nvPr>
        </p:nvSpPr>
        <p:spPr/>
        <p:txBody>
          <a:bodyPr/>
          <a:lstStyle/>
          <a:p>
            <a:endParaRPr lang="en-US" dirty="0"/>
          </a:p>
        </p:txBody>
      </p:sp>
      <p:sp>
        <p:nvSpPr>
          <p:cNvPr id="5" name="Slide Number Placeholder 4"/>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2662231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4" name="Slide Number Placeholder 3"/>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2796194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_Big_Picture_place-holder">
    <p:spTree>
      <p:nvGrpSpPr>
        <p:cNvPr id="1" name=""/>
        <p:cNvGrpSpPr/>
        <p:nvPr/>
      </p:nvGrpSpPr>
      <p:grpSpPr>
        <a:xfrm>
          <a:off x="0" y="0"/>
          <a:ext cx="0" cy="0"/>
          <a:chOff x="0" y="0"/>
          <a:chExt cx="0" cy="0"/>
        </a:xfrm>
      </p:grpSpPr>
      <p:sp>
        <p:nvSpPr>
          <p:cNvPr id="9" name="Picture Placeholder 22"/>
          <p:cNvSpPr>
            <a:spLocks noGrp="1" noChangeAspect="1"/>
          </p:cNvSpPr>
          <p:nvPr>
            <p:ph type="pic" sz="quarter" idx="13"/>
          </p:nvPr>
        </p:nvSpPr>
        <p:spPr>
          <a:xfrm>
            <a:off x="1" y="-1"/>
            <a:ext cx="12203143" cy="6858001"/>
          </a:xfrm>
        </p:spPr>
        <p:txBody>
          <a:bodyPr>
            <a:normAutofit/>
          </a:bodyPr>
          <a:lstStyle>
            <a:lvl1pPr marL="0" indent="0">
              <a:buNone/>
              <a:defRPr sz="1200">
                <a:latin typeface="Raleway Light"/>
                <a:cs typeface="Raleway Light"/>
              </a:defRPr>
            </a:lvl1pPr>
          </a:lstStyle>
          <a:p>
            <a:endParaRPr lang="id-ID"/>
          </a:p>
        </p:txBody>
      </p:sp>
      <p:sp>
        <p:nvSpPr>
          <p:cNvPr id="3" name="Date Placeholder 3"/>
          <p:cNvSpPr>
            <a:spLocks noGrp="1"/>
          </p:cNvSpPr>
          <p:nvPr>
            <p:ph type="dt" sz="half" idx="2"/>
          </p:nvPr>
        </p:nvSpPr>
        <p:spPr>
          <a:xfrm>
            <a:off x="838200" y="6565277"/>
            <a:ext cx="2743200" cy="365125"/>
          </a:xfrm>
          <a:prstGeom prst="rect">
            <a:avLst/>
          </a:prstGeom>
        </p:spPr>
        <p:txBody>
          <a:bodyPr vert="horz" lIns="45720" tIns="22860" rIns="45720" bIns="22860" rtlCol="0" anchor="ctr"/>
          <a:lstStyle>
            <a:lvl1pPr algn="l">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4" name="Footer Placeholder 4"/>
          <p:cNvSpPr>
            <a:spLocks noGrp="1"/>
          </p:cNvSpPr>
          <p:nvPr>
            <p:ph type="ftr" sz="quarter" idx="3"/>
          </p:nvPr>
        </p:nvSpPr>
        <p:spPr>
          <a:xfrm>
            <a:off x="4038600" y="6565277"/>
            <a:ext cx="4114800" cy="365125"/>
          </a:xfrm>
          <a:prstGeom prst="rect">
            <a:avLst/>
          </a:prstGeom>
        </p:spPr>
        <p:txBody>
          <a:bodyPr vert="horz" lIns="45720" tIns="22860" rIns="45720" bIns="22860" rtlCol="0" anchor="ctr"/>
          <a:lstStyle>
            <a:lvl1pPr algn="ctr">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5" name="Slide Number Placeholder 5"/>
          <p:cNvSpPr>
            <a:spLocks noGrp="1"/>
          </p:cNvSpPr>
          <p:nvPr>
            <p:ph type="sldNum" sz="quarter" idx="4"/>
          </p:nvPr>
        </p:nvSpPr>
        <p:spPr>
          <a:xfrm>
            <a:off x="8610600" y="6565277"/>
            <a:ext cx="2743200" cy="365125"/>
          </a:xfrm>
          <a:prstGeom prst="rect">
            <a:avLst/>
          </a:prstGeom>
        </p:spPr>
        <p:txBody>
          <a:bodyPr vert="horz" lIns="45720" tIns="22860" rIns="45720" bIns="22860" rtlCol="0" anchor="ctr"/>
          <a:lstStyle>
            <a:lvl1pPr algn="r">
              <a:defRPr sz="800">
                <a:solidFill>
                  <a:schemeClr val="bg1">
                    <a:lumMod val="65000"/>
                  </a:schemeClr>
                </a:solidFill>
                <a:latin typeface="Lato Regular"/>
                <a:cs typeface="Lato Regular"/>
              </a:defRPr>
            </a:lvl1pPr>
          </a:lstStyle>
          <a:p>
            <a:fld id="{FCEE2C88-6C8F-484D-AF69-578F576B1F44}"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6331823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dirty="0"/>
          </a:p>
        </p:txBody>
      </p:sp>
    </p:spTree>
    <p:extLst>
      <p:ext uri="{BB962C8B-B14F-4D97-AF65-F5344CB8AC3E}">
        <p14:creationId xmlns:p14="http://schemas.microsoft.com/office/powerpoint/2010/main" val="32274289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3F204D-728D-4302-8D57-D36134D500B7}"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134739508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3F204D-728D-4302-8D57-D36134D500B7}"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24644495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F204D-728D-4302-8D57-D36134D500B7}" type="datetimeFigureOut">
              <a:rPr lang="en-US" smtClean="0"/>
              <a:t>7/14/2025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854043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886200"/>
            <a:ext cx="12192000" cy="2971800"/>
          </a:xfrm>
          <a:blipFill>
            <a:blip r:embed="rId2"/>
            <a:stretch>
              <a:fillRect/>
            </a:stretch>
          </a:blipFill>
        </p:spPr>
        <p:txBody>
          <a:bodyPr lIns="347472" tIns="91440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662569"/>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Tree>
    <p:extLst>
      <p:ext uri="{BB962C8B-B14F-4D97-AF65-F5344CB8AC3E}">
        <p14:creationId xmlns:p14="http://schemas.microsoft.com/office/powerpoint/2010/main" val="2245751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Ref idx="1001">
        <a:schemeClr val="bg1"/>
      </p:bgRef>
    </p:bg>
    <p:spTree>
      <p:nvGrpSpPr>
        <p:cNvPr id="1" name=""/>
        <p:cNvGrpSpPr/>
        <p:nvPr/>
      </p:nvGrpSpPr>
      <p:grpSpPr>
        <a:xfrm>
          <a:off x="0" y="0"/>
          <a:ext cx="0" cy="0"/>
          <a:chOff x="0" y="0"/>
          <a:chExt cx="0" cy="0"/>
        </a:xfrm>
      </p:grpSpPr>
      <p:sp>
        <p:nvSpPr>
          <p:cNvPr id="2" name="Title 5"/>
          <p:cNvSpPr>
            <a:spLocks noGrp="1"/>
          </p:cNvSpPr>
          <p:nvPr>
            <p:ph type="title" hasCustomPrompt="1"/>
          </p:nvPr>
        </p:nvSpPr>
        <p:spPr>
          <a:xfrm>
            <a:off x="0" y="676656"/>
            <a:ext cx="12192000" cy="4599432"/>
          </a:xfrm>
        </p:spPr>
        <p:txBody>
          <a:bodyPr anchor="ctr"/>
          <a:lstStyle>
            <a:lvl1pPr marL="118872" indent="-182880" algn="ctr">
              <a:defRPr b="0"/>
            </a:lvl1pPr>
          </a:lstStyle>
          <a:p>
            <a:r>
              <a:rPr lang="en-US"/>
              <a:t>“Hanging Quote – 28pt Arial, </a:t>
            </a:r>
            <a:br>
              <a:rPr lang="en-US"/>
            </a:br>
            <a:r>
              <a:rPr lang="en-US" err="1"/>
              <a:t>UCHealth</a:t>
            </a:r>
            <a:r>
              <a:rPr lang="en-US"/>
              <a:t> Dark Red”</a:t>
            </a:r>
          </a:p>
        </p:txBody>
      </p:sp>
      <p:sp>
        <p:nvSpPr>
          <p:cNvPr id="3" name="Footer Placeholder 2"/>
          <p:cNvSpPr>
            <a:spLocks noGrp="1"/>
          </p:cNvSpPr>
          <p:nvPr>
            <p:ph type="ftr" sz="quarter" idx="13"/>
          </p:nvPr>
        </p:nvSpPr>
        <p:spPr>
          <a:xfrm>
            <a:off x="333373" y="6617049"/>
            <a:ext cx="4114800" cy="194469"/>
          </a:xfrm>
        </p:spPr>
        <p:txBody>
          <a:bodyPr/>
          <a:lstStyle/>
          <a:p>
            <a:endParaRPr lang="en-US" dirty="0"/>
          </a:p>
        </p:txBody>
      </p:sp>
      <p:sp>
        <p:nvSpPr>
          <p:cNvPr id="4" name="Slide Number Placeholder 3"/>
          <p:cNvSpPr>
            <a:spLocks noGrp="1"/>
          </p:cNvSpPr>
          <p:nvPr>
            <p:ph type="sldNum" sz="quarter" idx="14"/>
          </p:nvPr>
        </p:nvSpPr>
        <p:spPr>
          <a:xfrm>
            <a:off x="5734446" y="6605591"/>
            <a:ext cx="743847" cy="170207"/>
          </a:xfrm>
        </p:spPr>
        <p:txBody>
          <a:bodyPr/>
          <a:lstStyle/>
          <a:p>
            <a:fld id="{1E5366A3-0E00-430A-B059-971E374C0C45}" type="slidenum">
              <a:rPr lang="en-US" smtClean="0"/>
              <a:pPr/>
              <a:t>‹#›</a:t>
            </a:fld>
            <a:endParaRPr lang="en-US" normalizeH="1"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1410612963"/>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2" hasCustomPrompt="1"/>
          </p:nvPr>
        </p:nvSpPr>
        <p:spPr>
          <a:xfrm>
            <a:off x="462084" y="1662113"/>
            <a:ext cx="11266365" cy="4394200"/>
          </a:xfrm>
        </p:spPr>
        <p:txBody>
          <a:bodyPr/>
          <a:lstStyle>
            <a:lvl1pPr marL="457200" indent="-457200">
              <a:buFont typeface="+mj-lt"/>
              <a:buAutoNum type="arabicPeriod"/>
              <a:defRPr/>
            </a:lvl1pPr>
            <a:lvl2pPr marL="640080">
              <a:defRPr/>
            </a:lvl2pPr>
            <a:lvl3pPr marL="822960">
              <a:defRPr sz="1600"/>
            </a:lvl3pPr>
            <a:lvl4pPr marL="822960" indent="-182880">
              <a:buSzPct val="100000"/>
              <a:buFont typeface="Arial" panose="020B0604020202020204" pitchFamily="34" charset="0"/>
              <a:buChar char="-"/>
              <a:defRPr sz="1600"/>
            </a:lvl4pPr>
            <a:lvl5pPr marL="822960" indent="-182880">
              <a:buFont typeface="Arial" panose="020B0604020202020204" pitchFamily="34" charset="0"/>
              <a:buChar char="-"/>
              <a:defRPr sz="1600"/>
            </a:lvl5pPr>
            <a:lvl6pPr marL="822960" indent="-182880">
              <a:buFont typeface="Arial" panose="020B0604020202020204" pitchFamily="34" charset="0"/>
              <a:buChar char="-"/>
              <a:defRPr sz="1600"/>
            </a:lvl6pPr>
            <a:lvl7pPr marL="822960" indent="-182880">
              <a:buSzPct val="100000"/>
              <a:buFont typeface="Arial" panose="020B0604020202020204" pitchFamily="34" charset="0"/>
              <a:buChar char="-"/>
              <a:defRPr sz="1600"/>
            </a:lvl7pPr>
            <a:lvl8pPr marL="822960" indent="-182880">
              <a:buSzPct val="100000"/>
              <a:buFont typeface="Arial" panose="020B0604020202020204" pitchFamily="34" charset="0"/>
              <a:buChar char="-"/>
              <a:defRPr sz="1600"/>
            </a:lvl8pPr>
            <a:lvl9pPr marL="822960" indent="-182880">
              <a:buSzPct val="100000"/>
              <a:buFont typeface="Arial" panose="020B0604020202020204" pitchFamily="34" charset="0"/>
              <a:buChar char="-"/>
              <a:defRPr sz="1600"/>
            </a:lvl9pPr>
          </a:lstStyle>
          <a:p>
            <a:pPr lvl="0"/>
            <a:r>
              <a:rPr lang="en-US"/>
              <a:t>Click to edit Master text styles</a:t>
            </a:r>
          </a:p>
          <a:p>
            <a:pPr lvl="1"/>
            <a:r>
              <a:rPr lang="en-US"/>
              <a:t>Second level</a:t>
            </a:r>
          </a:p>
          <a:p>
            <a:pPr lvl="2"/>
            <a:r>
              <a:rPr lang="en-US"/>
              <a:t>Third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3" name="Footer Placeholder 2"/>
          <p:cNvSpPr>
            <a:spLocks noGrp="1"/>
          </p:cNvSpPr>
          <p:nvPr>
            <p:ph type="ftr" sz="quarter" idx="13"/>
          </p:nvPr>
        </p:nvSpPr>
        <p:spPr/>
        <p:txBody>
          <a:bodyPr/>
          <a:lstStyle/>
          <a:p>
            <a:endParaRPr lang="en-US" dirty="0"/>
          </a:p>
        </p:txBody>
      </p:sp>
      <p:sp>
        <p:nvSpPr>
          <p:cNvPr id="4" name="Slide Number Placeholder 3"/>
          <p:cNvSpPr>
            <a:spLocks noGrp="1"/>
          </p:cNvSpPr>
          <p:nvPr>
            <p:ph type="sldNum" sz="quarter" idx="1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552976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2" y="1662113"/>
            <a:ext cx="1126624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0" name="Text Placeholder 6"/>
          <p:cNvSpPr>
            <a:spLocks noGrp="1"/>
          </p:cNvSpPr>
          <p:nvPr>
            <p:ph type="body" sz="quarter" idx="17"/>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5" name="Slide Number Placeholder 4"/>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59502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26" Type="http://schemas.openxmlformats.org/officeDocument/2006/relationships/slideLayout" Target="../slideLayouts/slideLayout53.xml"/><Relationship Id="rId3" Type="http://schemas.openxmlformats.org/officeDocument/2006/relationships/slideLayout" Target="../slideLayouts/slideLayout30.xml"/><Relationship Id="rId21" Type="http://schemas.openxmlformats.org/officeDocument/2006/relationships/slideLayout" Target="../slideLayouts/slideLayout48.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5" Type="http://schemas.openxmlformats.org/officeDocument/2006/relationships/slideLayout" Target="../slideLayouts/slideLayout52.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20" Type="http://schemas.openxmlformats.org/officeDocument/2006/relationships/slideLayout" Target="../slideLayouts/slideLayout47.xml"/><Relationship Id="rId29" Type="http://schemas.openxmlformats.org/officeDocument/2006/relationships/slideLayout" Target="../slideLayouts/slideLayout56.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24" Type="http://schemas.openxmlformats.org/officeDocument/2006/relationships/slideLayout" Target="../slideLayouts/slideLayout51.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23" Type="http://schemas.openxmlformats.org/officeDocument/2006/relationships/slideLayout" Target="../slideLayouts/slideLayout50.xml"/><Relationship Id="rId28" Type="http://schemas.openxmlformats.org/officeDocument/2006/relationships/slideLayout" Target="../slideLayouts/slideLayout55.xml"/><Relationship Id="rId10" Type="http://schemas.openxmlformats.org/officeDocument/2006/relationships/slideLayout" Target="../slideLayouts/slideLayout37.xml"/><Relationship Id="rId19" Type="http://schemas.openxmlformats.org/officeDocument/2006/relationships/slideLayout" Target="../slideLayouts/slideLayout46.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 Id="rId22" Type="http://schemas.openxmlformats.org/officeDocument/2006/relationships/slideLayout" Target="../slideLayouts/slideLayout49.xml"/><Relationship Id="rId27" Type="http://schemas.openxmlformats.org/officeDocument/2006/relationships/slideLayout" Target="../slideLayouts/slideLayout54.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2083" y="457201"/>
            <a:ext cx="11266367" cy="974725"/>
          </a:xfrm>
          <a:prstGeom prst="rect">
            <a:avLst/>
          </a:prstGeom>
        </p:spPr>
        <p:txBody>
          <a:bodyPr vert="horz"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462085" y="1662113"/>
            <a:ext cx="11266364" cy="4394200"/>
          </a:xfrm>
          <a:prstGeom prst="rect">
            <a:avLst/>
          </a:prstGeom>
        </p:spPr>
        <p:txBody>
          <a:bodyPr vert="horz" lIns="0" tIns="0" rIns="0" bIns="0" rtlCol="0">
            <a:noAutofit/>
          </a:bodyPr>
          <a:lstStyle/>
          <a:p>
            <a:pPr lvl="0"/>
            <a:r>
              <a:rPr lang="en-US"/>
              <a:t>Click to edit Master text styles</a:t>
            </a:r>
          </a:p>
          <a:p>
            <a:pPr lvl="1"/>
            <a:r>
              <a:rPr lang="en-US"/>
              <a:t>First bullet </a:t>
            </a:r>
          </a:p>
          <a:p>
            <a:pPr lvl="2"/>
            <a:r>
              <a:rPr lang="en-US"/>
              <a:t>Second bullet</a:t>
            </a:r>
          </a:p>
          <a:p>
            <a:pPr lvl="3"/>
            <a:r>
              <a:rPr lang="en-US"/>
              <a:t>Third bullet</a:t>
            </a:r>
          </a:p>
          <a:p>
            <a:pPr lvl="4"/>
            <a:r>
              <a:rPr lang="en-US"/>
              <a:t>Fourth bullet</a:t>
            </a:r>
          </a:p>
          <a:p>
            <a:pPr lvl="5"/>
            <a:r>
              <a:rPr lang="en-US"/>
              <a:t>Fifth bullet</a:t>
            </a:r>
          </a:p>
        </p:txBody>
      </p:sp>
      <p:sp>
        <p:nvSpPr>
          <p:cNvPr id="6" name="Slide Number Placeholder 5"/>
          <p:cNvSpPr>
            <a:spLocks noGrp="1"/>
          </p:cNvSpPr>
          <p:nvPr>
            <p:ph type="sldNum" sz="quarter" idx="4"/>
          </p:nvPr>
        </p:nvSpPr>
        <p:spPr>
          <a:xfrm>
            <a:off x="5734446" y="6605591"/>
            <a:ext cx="743847" cy="170207"/>
          </a:xfrm>
          <a:prstGeom prst="rect">
            <a:avLst/>
          </a:prstGeom>
        </p:spPr>
        <p:txBody>
          <a:bodyPr vert="horz" lIns="0" tIns="0" rIns="0" bIns="0" rtlCol="0" anchor="b" anchorCtr="0"/>
          <a:lstStyle>
            <a:lvl1pPr algn="ctr">
              <a:defRPr sz="900">
                <a:solidFill>
                  <a:schemeClr val="tx1"/>
                </a:solidFill>
                <a:latin typeface="Arial" panose="020B0604020202020204" pitchFamily="34" charset="0"/>
                <a:cs typeface="Arial" panose="020B0604020202020204" pitchFamily="34" charset="0"/>
              </a:defRPr>
            </a:lvl1pPr>
          </a:lstStyle>
          <a:p>
            <a:fld id="{1E5366A3-0E00-430A-B059-971E374C0C45}" type="slidenum">
              <a:rPr lang="en-US" smtClean="0"/>
              <a:pPr/>
              <a:t>‹#›</a:t>
            </a:fld>
            <a:endParaRPr lang="en-US" normalizeH="1" dirty="0"/>
          </a:p>
        </p:txBody>
      </p:sp>
      <p:sp>
        <p:nvSpPr>
          <p:cNvPr id="4" name="Footer Placeholder 3"/>
          <p:cNvSpPr>
            <a:spLocks noGrp="1"/>
          </p:cNvSpPr>
          <p:nvPr>
            <p:ph type="ftr" sz="quarter" idx="3"/>
          </p:nvPr>
        </p:nvSpPr>
        <p:spPr>
          <a:xfrm>
            <a:off x="333373" y="6617049"/>
            <a:ext cx="4114800" cy="194469"/>
          </a:xfrm>
          <a:prstGeom prst="rect">
            <a:avLst/>
          </a:prstGeom>
        </p:spPr>
        <p:txBody>
          <a:bodyPr vert="horz" lIns="91440" tIns="45720" rIns="91440" bIns="45720" rtlCol="0" anchor="b"/>
          <a:lstStyle>
            <a:lvl1pPr algn="l">
              <a:defRPr sz="800">
                <a:solidFill>
                  <a:schemeClr val="tx1"/>
                </a:solidFill>
              </a:defRPr>
            </a:lvl1pPr>
          </a:lstStyle>
          <a:p>
            <a:endParaRPr lang="en-US" dirty="0"/>
          </a:p>
        </p:txBody>
      </p:sp>
    </p:spTree>
    <p:extLst>
      <p:ext uri="{BB962C8B-B14F-4D97-AF65-F5344CB8AC3E}">
        <p14:creationId xmlns:p14="http://schemas.microsoft.com/office/powerpoint/2010/main" val="3153910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718" r:id="rId27"/>
  </p:sldLayoutIdLst>
  <p:hf sldNum="0" hdr="0" ftr="0" dt="0"/>
  <p:txStyles>
    <p:titleStyle>
      <a:lvl1pPr algn="l" defTabSz="914400" rtl="0" eaLnBrk="1" latinLnBrk="0" hangingPunct="1">
        <a:spcBef>
          <a:spcPct val="0"/>
        </a:spcBef>
        <a:buNone/>
        <a:defRPr sz="2800" b="1" kern="1200">
          <a:solidFill>
            <a:srgbClr val="A6093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spcAft>
          <a:spcPts val="600"/>
        </a:spcAft>
        <a:buFontTx/>
        <a:buNone/>
        <a:defRPr sz="1800" kern="1200">
          <a:solidFill>
            <a:schemeClr val="tx1"/>
          </a:solidFill>
          <a:latin typeface="Arial" panose="020B0604020202020204" pitchFamily="34" charset="0"/>
          <a:ea typeface="+mn-ea"/>
          <a:cs typeface="Arial" panose="020B0604020202020204" pitchFamily="34" charset="0"/>
        </a:defRPr>
      </a:lvl1pPr>
      <a:lvl2pPr marL="18288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36576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54864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4pPr>
      <a:lvl5pPr marL="73152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91440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6pPr>
      <a:lvl7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7pPr>
      <a:lvl8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8pPr>
      <a:lvl9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5">
          <p15:clr>
            <a:srgbClr val="F26B43"/>
          </p15:clr>
        </p15:guide>
        <p15:guide id="3" pos="1912">
          <p15:clr>
            <a:srgbClr val="F26B43"/>
          </p15:clr>
        </p15:guide>
        <p15:guide id="4" pos="2025">
          <p15:clr>
            <a:srgbClr val="F26B43"/>
          </p15:clr>
        </p15:guide>
        <p15:guide id="5" pos="2820">
          <p15:clr>
            <a:srgbClr val="F26B43"/>
          </p15:clr>
        </p15:guide>
        <p15:guide id="6" pos="2936">
          <p15:clr>
            <a:srgbClr val="F26B43"/>
          </p15:clr>
        </p15:guide>
        <p15:guide id="7" pos="3735">
          <p15:clr>
            <a:srgbClr val="F26B43"/>
          </p15:clr>
        </p15:guide>
        <p15:guide id="8" pos="3848">
          <p15:clr>
            <a:srgbClr val="F26B43"/>
          </p15:clr>
        </p15:guide>
        <p15:guide id="9" pos="5544">
          <p15:clr>
            <a:srgbClr val="F26B43"/>
          </p15:clr>
        </p15:guide>
        <p15:guide id="10" orient="horz" pos="280">
          <p15:clr>
            <a:srgbClr val="F26B43"/>
          </p15:clr>
        </p15:guide>
        <p15:guide id="13" orient="horz" pos="912">
          <p15:clr>
            <a:srgbClr val="F26B43"/>
          </p15:clr>
        </p15:guide>
        <p15:guide id="14" orient="horz" pos="1032">
          <p15:clr>
            <a:srgbClr val="F26B43"/>
          </p15:clr>
        </p15:guide>
        <p15:guide id="15" orient="horz" pos="1440">
          <p15:clr>
            <a:srgbClr val="F26B43"/>
          </p15:clr>
        </p15:guide>
        <p15:guide id="16" orient="horz" pos="1584">
          <p15:clr>
            <a:srgbClr val="F26B43"/>
          </p15:clr>
        </p15:guide>
        <p15:guide id="17" orient="horz" pos="4093">
          <p15:clr>
            <a:srgbClr val="F26B43"/>
          </p15:clr>
        </p15:guide>
        <p15:guide id="18" orient="horz" pos="3817">
          <p15:clr>
            <a:srgbClr val="F26B43"/>
          </p15:clr>
        </p15:guide>
        <p15:guide id="19" orient="horz" pos="424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2083" y="457201"/>
            <a:ext cx="11266367" cy="974725"/>
          </a:xfrm>
          <a:prstGeom prst="rect">
            <a:avLst/>
          </a:prstGeom>
        </p:spPr>
        <p:txBody>
          <a:bodyPr vert="horz"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462085" y="1662113"/>
            <a:ext cx="11266364" cy="4394200"/>
          </a:xfrm>
          <a:prstGeom prst="rect">
            <a:avLst/>
          </a:prstGeom>
        </p:spPr>
        <p:txBody>
          <a:bodyPr vert="horz" lIns="0" tIns="0" rIns="0" bIns="0" rtlCol="0">
            <a:noAutofit/>
          </a:bodyPr>
          <a:lstStyle/>
          <a:p>
            <a:pPr lvl="0"/>
            <a:r>
              <a:rPr lang="en-US"/>
              <a:t>Click to edit Master text styles</a:t>
            </a:r>
          </a:p>
          <a:p>
            <a:pPr lvl="1"/>
            <a:r>
              <a:rPr lang="en-US"/>
              <a:t>First bullet </a:t>
            </a:r>
          </a:p>
          <a:p>
            <a:pPr lvl="2"/>
            <a:r>
              <a:rPr lang="en-US"/>
              <a:t>Second bullet</a:t>
            </a:r>
          </a:p>
          <a:p>
            <a:pPr lvl="3"/>
            <a:r>
              <a:rPr lang="en-US"/>
              <a:t>Third bullet</a:t>
            </a:r>
          </a:p>
          <a:p>
            <a:pPr lvl="4"/>
            <a:r>
              <a:rPr lang="en-US"/>
              <a:t>Fourth bullet</a:t>
            </a:r>
          </a:p>
          <a:p>
            <a:pPr lvl="5"/>
            <a:r>
              <a:rPr lang="en-US"/>
              <a:t>Fifth bullet</a:t>
            </a:r>
          </a:p>
        </p:txBody>
      </p:sp>
      <p:sp>
        <p:nvSpPr>
          <p:cNvPr id="6" name="Slide Number Placeholder 5"/>
          <p:cNvSpPr>
            <a:spLocks noGrp="1"/>
          </p:cNvSpPr>
          <p:nvPr>
            <p:ph type="sldNum" sz="quarter" idx="4"/>
          </p:nvPr>
        </p:nvSpPr>
        <p:spPr>
          <a:xfrm>
            <a:off x="5734446" y="6605591"/>
            <a:ext cx="743847" cy="170207"/>
          </a:xfrm>
          <a:prstGeom prst="rect">
            <a:avLst/>
          </a:prstGeom>
        </p:spPr>
        <p:txBody>
          <a:bodyPr vert="horz" lIns="0" tIns="0" rIns="0" bIns="0" rtlCol="0" anchor="b" anchorCtr="0"/>
          <a:lstStyle>
            <a:lvl1pPr algn="ctr">
              <a:defRPr sz="900">
                <a:solidFill>
                  <a:schemeClr val="tx1"/>
                </a:solidFill>
                <a:latin typeface="Arial" panose="020B0604020202020204" pitchFamily="34" charset="0"/>
                <a:cs typeface="Arial" panose="020B0604020202020204" pitchFamily="34" charset="0"/>
              </a:defRPr>
            </a:lvl1pPr>
          </a:lstStyle>
          <a:p>
            <a:fld id="{1E5366A3-0E00-430A-B059-971E374C0C45}" type="slidenum">
              <a:rPr lang="en-US" smtClean="0"/>
              <a:pPr/>
              <a:t>‹#›</a:t>
            </a:fld>
            <a:endParaRPr lang="en-US" normalizeH="1" dirty="0"/>
          </a:p>
        </p:txBody>
      </p:sp>
      <p:sp>
        <p:nvSpPr>
          <p:cNvPr id="4" name="Footer Placeholder 3"/>
          <p:cNvSpPr>
            <a:spLocks noGrp="1"/>
          </p:cNvSpPr>
          <p:nvPr>
            <p:ph type="ftr" sz="quarter" idx="3"/>
          </p:nvPr>
        </p:nvSpPr>
        <p:spPr>
          <a:xfrm>
            <a:off x="333373" y="6617049"/>
            <a:ext cx="4114800" cy="194469"/>
          </a:xfrm>
          <a:prstGeom prst="rect">
            <a:avLst/>
          </a:prstGeom>
        </p:spPr>
        <p:txBody>
          <a:bodyPr vert="horz" lIns="91440" tIns="45720" rIns="91440" bIns="45720" rtlCol="0" anchor="b"/>
          <a:lstStyle>
            <a:lvl1pPr algn="l">
              <a:defRPr sz="800">
                <a:solidFill>
                  <a:schemeClr val="tx1"/>
                </a:solidFill>
              </a:defRPr>
            </a:lvl1pPr>
          </a:lstStyle>
          <a:p>
            <a:endParaRPr lang="en-US" dirty="0"/>
          </a:p>
        </p:txBody>
      </p:sp>
    </p:spTree>
    <p:extLst>
      <p:ext uri="{BB962C8B-B14F-4D97-AF65-F5344CB8AC3E}">
        <p14:creationId xmlns:p14="http://schemas.microsoft.com/office/powerpoint/2010/main" val="210612775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3" r:id="rId25"/>
    <p:sldLayoutId id="2147483714" r:id="rId26"/>
    <p:sldLayoutId id="2147483715" r:id="rId27"/>
    <p:sldLayoutId id="2147483716" r:id="rId28"/>
    <p:sldLayoutId id="2147483717" r:id="rId29"/>
  </p:sldLayoutIdLst>
  <p:hf sldNum="0" hdr="0" ftr="0" dt="0"/>
  <p:txStyles>
    <p:titleStyle>
      <a:lvl1pPr algn="l" defTabSz="914400" rtl="0" eaLnBrk="1" latinLnBrk="0" hangingPunct="1">
        <a:spcBef>
          <a:spcPct val="0"/>
        </a:spcBef>
        <a:buNone/>
        <a:defRPr sz="2800" b="1" kern="1200">
          <a:solidFill>
            <a:srgbClr val="A6093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spcAft>
          <a:spcPts val="600"/>
        </a:spcAft>
        <a:buFontTx/>
        <a:buNone/>
        <a:defRPr sz="1800" kern="1200">
          <a:solidFill>
            <a:schemeClr val="tx1"/>
          </a:solidFill>
          <a:latin typeface="Arial" panose="020B0604020202020204" pitchFamily="34" charset="0"/>
          <a:ea typeface="+mn-ea"/>
          <a:cs typeface="Arial" panose="020B0604020202020204" pitchFamily="34" charset="0"/>
        </a:defRPr>
      </a:lvl1pPr>
      <a:lvl2pPr marL="18288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36576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54864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4pPr>
      <a:lvl5pPr marL="73152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91440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6pPr>
      <a:lvl7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7pPr>
      <a:lvl8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8pPr>
      <a:lvl9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5">
          <p15:clr>
            <a:srgbClr val="F26B43"/>
          </p15:clr>
        </p15:guide>
        <p15:guide id="3" pos="1912">
          <p15:clr>
            <a:srgbClr val="F26B43"/>
          </p15:clr>
        </p15:guide>
        <p15:guide id="4" pos="2025">
          <p15:clr>
            <a:srgbClr val="F26B43"/>
          </p15:clr>
        </p15:guide>
        <p15:guide id="5" pos="2820">
          <p15:clr>
            <a:srgbClr val="F26B43"/>
          </p15:clr>
        </p15:guide>
        <p15:guide id="6" pos="2936">
          <p15:clr>
            <a:srgbClr val="F26B43"/>
          </p15:clr>
        </p15:guide>
        <p15:guide id="7" pos="3735">
          <p15:clr>
            <a:srgbClr val="F26B43"/>
          </p15:clr>
        </p15:guide>
        <p15:guide id="8" pos="3848">
          <p15:clr>
            <a:srgbClr val="F26B43"/>
          </p15:clr>
        </p15:guide>
        <p15:guide id="9" pos="5544">
          <p15:clr>
            <a:srgbClr val="F26B43"/>
          </p15:clr>
        </p15:guide>
        <p15:guide id="10" orient="horz" pos="280">
          <p15:clr>
            <a:srgbClr val="F26B43"/>
          </p15:clr>
        </p15:guide>
        <p15:guide id="13" orient="horz" pos="912">
          <p15:clr>
            <a:srgbClr val="F26B43"/>
          </p15:clr>
        </p15:guide>
        <p15:guide id="14" orient="horz" pos="1032">
          <p15:clr>
            <a:srgbClr val="F26B43"/>
          </p15:clr>
        </p15:guide>
        <p15:guide id="15" orient="horz" pos="1440">
          <p15:clr>
            <a:srgbClr val="F26B43"/>
          </p15:clr>
        </p15:guide>
        <p15:guide id="16" orient="horz" pos="1584">
          <p15:clr>
            <a:srgbClr val="F26B43"/>
          </p15:clr>
        </p15:guide>
        <p15:guide id="17" orient="horz" pos="4093">
          <p15:clr>
            <a:srgbClr val="F26B43"/>
          </p15:clr>
        </p15:guide>
        <p15:guide id="18" orient="horz" pos="3817">
          <p15:clr>
            <a:srgbClr val="F26B43"/>
          </p15:clr>
        </p15:guide>
        <p15:guide id="19" orient="horz" pos="42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Elizabeth.Menendez@uchealth.org" TargetMode="External"/><Relationship Id="rId1" Type="http://schemas.openxmlformats.org/officeDocument/2006/relationships/slideLayout" Target="../slideLayouts/slideLayout5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Key Members of the Pathology Staff and Contacts</a:t>
            </a:r>
          </a:p>
        </p:txBody>
      </p:sp>
      <p:sp>
        <p:nvSpPr>
          <p:cNvPr id="6" name="Content Placeholder 5"/>
          <p:cNvSpPr>
            <a:spLocks noGrp="1"/>
          </p:cNvSpPr>
          <p:nvPr>
            <p:ph idx="1"/>
          </p:nvPr>
        </p:nvSpPr>
        <p:spPr>
          <a:xfrm>
            <a:off x="838200" y="1057836"/>
            <a:ext cx="10515600" cy="5119128"/>
          </a:xfrm>
        </p:spPr>
        <p:txBody>
          <a:bodyPr>
            <a:normAutofit fontScale="92500" lnSpcReduction="20000"/>
          </a:bodyPr>
          <a:lstStyle/>
          <a:p>
            <a:r>
              <a:rPr lang="en-US" dirty="0"/>
              <a:t>Courtney B., Julissa S., Alex E., Gabriela K. – Lab Technicians</a:t>
            </a:r>
          </a:p>
          <a:p>
            <a:pPr lvl="1"/>
            <a:r>
              <a:rPr lang="en-US" dirty="0"/>
              <a:t>Receive specimens, verify requisitions and specimen labeling are correct, and accession into our Information System.</a:t>
            </a:r>
          </a:p>
          <a:p>
            <a:pPr lvl="1"/>
            <a:r>
              <a:rPr lang="en-US" dirty="0"/>
              <a:t>Responsible for resolving items/issues identified during receiving or by the PAs and are usually the people that will follow up with submitting staff</a:t>
            </a:r>
          </a:p>
          <a:p>
            <a:pPr lvl="1"/>
            <a:endParaRPr lang="en-US" dirty="0"/>
          </a:p>
          <a:p>
            <a:r>
              <a:rPr lang="en-US" dirty="0"/>
              <a:t>Tia B. – Lead PA, Jessi H. - PA, Kelly H.- PA</a:t>
            </a:r>
          </a:p>
          <a:p>
            <a:pPr lvl="1"/>
            <a:r>
              <a:rPr lang="en-US" dirty="0"/>
              <a:t>The PAs receive specimens that have been accessioned and are ready for grossing  They review the specimen container and requisition for accuracy and document this in our Information System.</a:t>
            </a:r>
          </a:p>
          <a:p>
            <a:pPr lvl="1"/>
            <a:r>
              <a:rPr lang="en-US" dirty="0"/>
              <a:t>The PAs may also follow up directly with submitting staff</a:t>
            </a:r>
          </a:p>
          <a:p>
            <a:pPr lvl="1"/>
            <a:endParaRPr lang="en-US" dirty="0"/>
          </a:p>
          <a:p>
            <a:r>
              <a:rPr lang="en-US" dirty="0"/>
              <a:t>Elizabeth M. – Pathology Lab Manager</a:t>
            </a:r>
          </a:p>
          <a:p>
            <a:pPr marL="285750" indent="-285750">
              <a:buFont typeface="Arial" panose="020B0604020202020204" pitchFamily="34" charset="0"/>
              <a:buChar char="•"/>
            </a:pPr>
            <a:r>
              <a:rPr lang="en-US" dirty="0">
                <a:hlinkClick r:id="rId2"/>
              </a:rPr>
              <a:t>Elizabeth.Menendez@uchealth.org</a:t>
            </a:r>
            <a:endParaRPr lang="en-US" dirty="0"/>
          </a:p>
          <a:p>
            <a:endParaRPr lang="en-US" dirty="0"/>
          </a:p>
          <a:p>
            <a:r>
              <a:rPr lang="en-US" dirty="0"/>
              <a:t>Gross Room </a:t>
            </a:r>
          </a:p>
          <a:p>
            <a:pPr marL="285750" indent="-285750">
              <a:buFont typeface="Arial" panose="020B0604020202020204" pitchFamily="34" charset="0"/>
              <a:buChar char="•"/>
            </a:pPr>
            <a:r>
              <a:rPr lang="en-US" b="1" dirty="0"/>
              <a:t>Hours 8am- 4pm</a:t>
            </a:r>
          </a:p>
          <a:p>
            <a:pPr marL="285750" indent="-285750">
              <a:buFont typeface="Arial" panose="020B0604020202020204" pitchFamily="34" charset="0"/>
              <a:buChar char="•"/>
            </a:pPr>
            <a:r>
              <a:rPr lang="en-US" b="1" dirty="0"/>
              <a:t>Phone: 720-516-2096</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dirty="0"/>
              <a:t>When in doubt about ordering or test routing, contact the Pathology lab and keep the tissue fresh</a:t>
            </a:r>
          </a:p>
          <a:p>
            <a:endParaRPr lang="en-US" dirty="0"/>
          </a:p>
        </p:txBody>
      </p:sp>
    </p:spTree>
    <p:extLst>
      <p:ext uri="{BB962C8B-B14F-4D97-AF65-F5344CB8AC3E}">
        <p14:creationId xmlns:p14="http://schemas.microsoft.com/office/powerpoint/2010/main" val="2493128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Products of Conception</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Products of Conception - Cytogenetics</a:t>
            </a:r>
          </a:p>
          <a:p>
            <a:pPr lvl="1"/>
            <a:r>
              <a:rPr lang="en-US" dirty="0"/>
              <a:t>Formalin fixation interferes with the ability to adequately perform genetic analysis for pregnancy loss.</a:t>
            </a:r>
          </a:p>
          <a:p>
            <a:pPr>
              <a:buFont typeface="Arial" panose="020B0604020202020204" pitchFamily="34" charset="0"/>
              <a:buChar char="•"/>
            </a:pPr>
            <a:endParaRPr lang="en-US" b="1" dirty="0"/>
          </a:p>
          <a:p>
            <a:pPr>
              <a:buFont typeface="Arial" panose="020B0604020202020204" pitchFamily="34" charset="0"/>
              <a:buChar char="•"/>
            </a:pPr>
            <a:r>
              <a:rPr lang="en-US" b="1" dirty="0"/>
              <a:t>Submission for Cytogenetics</a:t>
            </a:r>
          </a:p>
          <a:p>
            <a:pPr lvl="1"/>
            <a:r>
              <a:rPr lang="en-US" dirty="0"/>
              <a:t>Tissue must be placed in an empty container.</a:t>
            </a:r>
          </a:p>
          <a:p>
            <a:pPr lvl="1"/>
            <a:r>
              <a:rPr lang="en-US" dirty="0"/>
              <a:t>The tissue must be sent fresh for analysis</a:t>
            </a:r>
          </a:p>
          <a:p>
            <a:pPr marL="640080" lvl="2" indent="0">
              <a:buNone/>
            </a:pPr>
            <a:endParaRPr lang="en-US" dirty="0"/>
          </a:p>
          <a:p>
            <a:pPr>
              <a:buFont typeface="Arial" panose="020B0604020202020204" pitchFamily="34" charset="0"/>
              <a:buChar char="•"/>
            </a:pPr>
            <a:r>
              <a:rPr lang="en-US" b="1" dirty="0" err="1"/>
              <a:t>Cytogentics</a:t>
            </a:r>
            <a:r>
              <a:rPr lang="en-US" b="1" dirty="0"/>
              <a:t> Protocol Order</a:t>
            </a:r>
          </a:p>
          <a:p>
            <a:pPr lvl="1"/>
            <a:r>
              <a:rPr lang="en-US" dirty="0"/>
              <a:t>Enter as a Surgical Pathology Request</a:t>
            </a:r>
          </a:p>
          <a:p>
            <a:pPr lvl="1"/>
            <a:r>
              <a:rPr lang="en-US" dirty="0"/>
              <a:t>“Cytogenetics” </a:t>
            </a:r>
            <a:r>
              <a:rPr lang="en-US" b="1" dirty="0"/>
              <a:t>must </a:t>
            </a:r>
            <a:r>
              <a:rPr lang="en-US" dirty="0"/>
              <a:t>be added to the description or processing comments</a:t>
            </a:r>
          </a:p>
          <a:p>
            <a:pPr lvl="2"/>
            <a:r>
              <a:rPr lang="en-US" dirty="0"/>
              <a:t>Cytogenetics test as a selection is not available for tissue and must be written in the description</a:t>
            </a:r>
          </a:p>
          <a:p>
            <a:pPr lvl="1"/>
            <a:r>
              <a:rPr lang="en-US" dirty="0"/>
              <a:t>Dr. needs to put in the order for genetic testing</a:t>
            </a:r>
          </a:p>
          <a:p>
            <a:pPr lvl="1"/>
            <a:endParaRPr lang="en-US" dirty="0"/>
          </a:p>
          <a:p>
            <a:pPr>
              <a:buFont typeface="Arial" panose="020B0604020202020204" pitchFamily="34" charset="0"/>
              <a:buChar char="•"/>
            </a:pPr>
            <a:r>
              <a:rPr lang="en-US" dirty="0"/>
              <a:t>For specific collection or ordering questions, call the gross room at 720-516-2096</a:t>
            </a:r>
          </a:p>
          <a:p>
            <a:pPr lvl="2"/>
            <a:endParaRPr lang="en-US" dirty="0"/>
          </a:p>
          <a:p>
            <a:pPr marL="0" indent="0">
              <a:buNone/>
            </a:pPr>
            <a:endParaRPr lang="en-US" dirty="0"/>
          </a:p>
        </p:txBody>
      </p:sp>
    </p:spTree>
    <p:extLst>
      <p:ext uri="{BB962C8B-B14F-4D97-AF65-F5344CB8AC3E}">
        <p14:creationId xmlns:p14="http://schemas.microsoft.com/office/powerpoint/2010/main" val="3845640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Gout Analysis</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Gout crystals are made of water soluble uric acid</a:t>
            </a:r>
          </a:p>
          <a:p>
            <a:pPr lvl="1"/>
            <a:r>
              <a:rPr lang="en-US" dirty="0"/>
              <a:t>If the specimen – tissue or fluid – come in contact with an aqueous solution, such as formalin, the gout crystals will be dissolved out.</a:t>
            </a:r>
          </a:p>
          <a:p>
            <a:pPr>
              <a:buFont typeface="Arial" panose="020B0604020202020204" pitchFamily="34" charset="0"/>
              <a:buChar char="•"/>
            </a:pPr>
            <a:endParaRPr lang="en-US" sz="900" b="1" dirty="0"/>
          </a:p>
          <a:p>
            <a:pPr>
              <a:buFont typeface="Arial" panose="020B0604020202020204" pitchFamily="34" charset="0"/>
              <a:buChar char="•"/>
            </a:pPr>
            <a:r>
              <a:rPr lang="en-US" b="1" dirty="0"/>
              <a:t>Tissue for Gout Analysis – usually synovium</a:t>
            </a:r>
          </a:p>
          <a:p>
            <a:pPr lvl="1"/>
            <a:r>
              <a:rPr lang="en-US" dirty="0"/>
              <a:t>Tissue must be and placed in an empty container.</a:t>
            </a:r>
          </a:p>
          <a:p>
            <a:pPr lvl="1"/>
            <a:r>
              <a:rPr lang="en-US" dirty="0"/>
              <a:t>The tissue must be sent fresh for crystal analysis</a:t>
            </a:r>
          </a:p>
          <a:p>
            <a:pPr lvl="1"/>
            <a:r>
              <a:rPr lang="en-US" dirty="0"/>
              <a:t>If off site - Keep refrigerated until courier pick-up.</a:t>
            </a:r>
          </a:p>
          <a:p>
            <a:pPr lvl="1"/>
            <a:endParaRPr lang="en-US" dirty="0"/>
          </a:p>
          <a:p>
            <a:pPr>
              <a:buFont typeface="Arial" panose="020B0604020202020204" pitchFamily="34" charset="0"/>
              <a:buChar char="•"/>
            </a:pPr>
            <a:r>
              <a:rPr lang="en-US" b="1" dirty="0"/>
              <a:t>Gout Protocol Order</a:t>
            </a:r>
          </a:p>
          <a:p>
            <a:pPr lvl="1"/>
            <a:r>
              <a:rPr lang="en-US" dirty="0"/>
              <a:t>Enter as a Surgical Pathology Request </a:t>
            </a:r>
          </a:p>
          <a:p>
            <a:pPr lvl="1"/>
            <a:r>
              <a:rPr lang="en-US" dirty="0"/>
              <a:t>Under “non-frozen attributes” select “Fresh with Special Studies” and select other</a:t>
            </a:r>
          </a:p>
          <a:p>
            <a:pPr lvl="1"/>
            <a:r>
              <a:rPr lang="en-US" b="1" dirty="0"/>
              <a:t>“r/o Gout” or “gout analysis” and joint location must be added to the description</a:t>
            </a:r>
          </a:p>
          <a:p>
            <a:pPr lvl="2"/>
            <a:r>
              <a:rPr lang="en-US" dirty="0"/>
              <a:t>Crystal analysis test as a selection is not available for tissue and must be written in the description</a:t>
            </a:r>
          </a:p>
          <a:p>
            <a:pPr lvl="1"/>
            <a:r>
              <a:rPr lang="en-US" dirty="0"/>
              <a:t>For specific collection or ordering questions, call the gross room at 720-516-2096</a:t>
            </a:r>
          </a:p>
          <a:p>
            <a:pPr lvl="1"/>
            <a:endParaRPr lang="en-US" sz="900" dirty="0"/>
          </a:p>
          <a:p>
            <a:pPr marL="457200" lvl="1" indent="0">
              <a:buNone/>
            </a:pPr>
            <a:endParaRPr lang="en-US" dirty="0"/>
          </a:p>
          <a:p>
            <a:pPr lvl="2"/>
            <a:endParaRPr lang="en-US" dirty="0"/>
          </a:p>
          <a:p>
            <a:pPr marL="0" indent="0">
              <a:buNone/>
            </a:pPr>
            <a:endParaRPr lang="en-US" dirty="0"/>
          </a:p>
        </p:txBody>
      </p:sp>
    </p:spTree>
    <p:extLst>
      <p:ext uri="{BB962C8B-B14F-4D97-AF65-F5344CB8AC3E}">
        <p14:creationId xmlns:p14="http://schemas.microsoft.com/office/powerpoint/2010/main" val="2955563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Routine Pathology</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No Fix or In Formalin – How to choose?</a:t>
            </a:r>
          </a:p>
          <a:p>
            <a:pPr lvl="1"/>
            <a:r>
              <a:rPr lang="en-US" dirty="0"/>
              <a:t>If there are no special studies that prevent the use of formalin fixation and no specific request to send the tissue specimen fresh, then the choice comes down to containers available</a:t>
            </a:r>
          </a:p>
          <a:p>
            <a:pPr lvl="1"/>
            <a:endParaRPr lang="en-US" dirty="0"/>
          </a:p>
          <a:p>
            <a:pPr lvl="1"/>
            <a:r>
              <a:rPr lang="en-US" dirty="0"/>
              <a:t>Is there a pre-filled formalin container that would allow for proper fixation?</a:t>
            </a:r>
          </a:p>
          <a:p>
            <a:pPr lvl="2"/>
            <a:r>
              <a:rPr lang="en-US" dirty="0"/>
              <a:t>Remember - the ratio of formalin to tissue should be 1:9 by volume allowing the specimen to be free-floating and relatively submerged</a:t>
            </a:r>
          </a:p>
          <a:p>
            <a:pPr lvl="2"/>
            <a:endParaRPr lang="en-US" dirty="0"/>
          </a:p>
          <a:p>
            <a:pPr lvl="1"/>
            <a:r>
              <a:rPr lang="en-US" dirty="0"/>
              <a:t>Yes – place tissue into pre-filled formalin container and deliver to the lab</a:t>
            </a:r>
          </a:p>
          <a:p>
            <a:pPr lvl="1"/>
            <a:endParaRPr lang="en-US" dirty="0"/>
          </a:p>
          <a:p>
            <a:pPr lvl="1"/>
            <a:r>
              <a:rPr lang="en-US" dirty="0"/>
              <a:t>No – select an empty container.  The specimen must fit reasonably in the container with ample room for formalin addition and the container lid must seal.  Place tissue into the empty container and verbally notify the lab when it is delivered.</a:t>
            </a:r>
          </a:p>
          <a:p>
            <a:pPr lvl="1"/>
            <a:endParaRPr lang="en-US" dirty="0"/>
          </a:p>
          <a:p>
            <a:pPr marL="457200" lvl="1" indent="0">
              <a:buNone/>
            </a:pPr>
            <a:endParaRPr lang="en-US" dirty="0"/>
          </a:p>
          <a:p>
            <a:pPr lvl="2"/>
            <a:endParaRPr lang="en-US" dirty="0"/>
          </a:p>
          <a:p>
            <a:pPr>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3232442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a:t>
            </a:r>
            <a:r>
              <a:rPr lang="en-US" dirty="0" err="1"/>
              <a:t>Paps</a:t>
            </a:r>
            <a:endParaRPr lang="en-US" dirty="0"/>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Submission for Pap </a:t>
            </a:r>
          </a:p>
          <a:p>
            <a:pPr lvl="1"/>
            <a:r>
              <a:rPr lang="en-US" dirty="0"/>
              <a:t>The orders must be submitted as Cervical Vaginal Cytology Request in the regular order screen, not specimen orders, most of the specimen type and source </a:t>
            </a:r>
            <a:r>
              <a:rPr lang="en-US" dirty="0" err="1"/>
              <a:t>autopopulates</a:t>
            </a:r>
            <a:r>
              <a:rPr lang="en-US" dirty="0"/>
              <a:t>. </a:t>
            </a:r>
          </a:p>
          <a:p>
            <a:pPr lvl="2"/>
            <a:r>
              <a:rPr lang="en-US" dirty="0"/>
              <a:t>Specimen Type will be Pap Test</a:t>
            </a:r>
          </a:p>
          <a:p>
            <a:pPr lvl="2"/>
            <a:r>
              <a:rPr lang="en-US" dirty="0"/>
              <a:t>Specimen Source will be Cervix, </a:t>
            </a:r>
            <a:r>
              <a:rPr lang="en-US" dirty="0" err="1"/>
              <a:t>Endocervial</a:t>
            </a:r>
            <a:endParaRPr lang="en-US" dirty="0"/>
          </a:p>
          <a:p>
            <a:pPr lvl="2"/>
            <a:r>
              <a:rPr lang="en-US" dirty="0"/>
              <a:t>Answer questions, may need to clarify request with physician</a:t>
            </a:r>
          </a:p>
          <a:p>
            <a:pPr lvl="2"/>
            <a:endParaRPr lang="en-US" dirty="0"/>
          </a:p>
          <a:p>
            <a:pPr>
              <a:buFont typeface="Arial" panose="020B0604020202020204" pitchFamily="34" charset="0"/>
              <a:buChar char="•"/>
            </a:pPr>
            <a:r>
              <a:rPr lang="en-US" dirty="0" err="1"/>
              <a:t>Paps</a:t>
            </a:r>
            <a:r>
              <a:rPr lang="en-US" dirty="0"/>
              <a:t> are sent to AMC for evaluation</a:t>
            </a:r>
          </a:p>
          <a:p>
            <a:pPr marL="640080" lvl="2" indent="0">
              <a:buNone/>
            </a:pPr>
            <a:endParaRPr lang="en-US" dirty="0"/>
          </a:p>
          <a:p>
            <a:pPr marL="0" indent="0">
              <a:buNone/>
            </a:pPr>
            <a:endParaRPr lang="en-US" dirty="0"/>
          </a:p>
        </p:txBody>
      </p:sp>
    </p:spTree>
    <p:extLst>
      <p:ext uri="{BB962C8B-B14F-4D97-AF65-F5344CB8AC3E}">
        <p14:creationId xmlns:p14="http://schemas.microsoft.com/office/powerpoint/2010/main" val="2212736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a:t>
            </a:r>
            <a:r>
              <a:rPr lang="en-US" dirty="0" err="1"/>
              <a:t>Paps</a:t>
            </a:r>
            <a:endParaRPr lang="en-US" dirty="0"/>
          </a:p>
        </p:txBody>
      </p:sp>
      <p:sp>
        <p:nvSpPr>
          <p:cNvPr id="3" name="Text Placeholder 2"/>
          <p:cNvSpPr>
            <a:spLocks noGrp="1"/>
          </p:cNvSpPr>
          <p:nvPr>
            <p:ph type="body" sz="quarter" idx="12"/>
          </p:nvPr>
        </p:nvSpPr>
        <p:spPr>
          <a:xfrm>
            <a:off x="462084" y="1063599"/>
            <a:ext cx="11266365" cy="5279007"/>
          </a:xfrm>
        </p:spPr>
        <p:txBody>
          <a:bodyPr/>
          <a:lstStyle/>
          <a:p>
            <a:pPr marL="285750" indent="-285750">
              <a:buFont typeface="Arial" panose="020B0604020202020204" pitchFamily="34" charset="0"/>
              <a:buChar char="•"/>
            </a:pPr>
            <a:r>
              <a:rPr lang="en-US" b="1" dirty="0"/>
              <a:t>Example: Pap Order</a:t>
            </a:r>
          </a:p>
          <a:p>
            <a:pPr marL="285750" indent="-285750">
              <a:buFont typeface="Arial" panose="020B0604020202020204" pitchFamily="34" charset="0"/>
              <a:buChar char="•"/>
            </a:pPr>
            <a:endParaRPr lang="en-US" b="1" dirty="0"/>
          </a:p>
          <a:p>
            <a:pPr lvl="2"/>
            <a:endParaRPr lang="en-US" dirty="0"/>
          </a:p>
          <a:p>
            <a:pPr>
              <a:buFont typeface="Arial" panose="020B0604020202020204" pitchFamily="34" charset="0"/>
              <a:buChar char="•"/>
            </a:pPr>
            <a:endParaRPr lang="en-US" dirty="0"/>
          </a:p>
          <a:p>
            <a:pPr marL="0" indent="0">
              <a:buNone/>
            </a:pPr>
            <a:endParaRPr lang="en-US" dirty="0"/>
          </a:p>
        </p:txBody>
      </p:sp>
      <p:pic>
        <p:nvPicPr>
          <p:cNvPr id="5" name="Picture 4"/>
          <p:cNvPicPr/>
          <p:nvPr/>
        </p:nvPicPr>
        <p:blipFill>
          <a:blip r:embed="rId2"/>
          <a:stretch>
            <a:fillRect/>
          </a:stretch>
        </p:blipFill>
        <p:spPr>
          <a:xfrm>
            <a:off x="1828800" y="1532688"/>
            <a:ext cx="5943600" cy="1691640"/>
          </a:xfrm>
          <a:prstGeom prst="rect">
            <a:avLst/>
          </a:prstGeom>
        </p:spPr>
      </p:pic>
      <p:pic>
        <p:nvPicPr>
          <p:cNvPr id="6" name="Picture 5"/>
          <p:cNvPicPr/>
          <p:nvPr/>
        </p:nvPicPr>
        <p:blipFill>
          <a:blip r:embed="rId3"/>
          <a:stretch>
            <a:fillRect/>
          </a:stretch>
        </p:blipFill>
        <p:spPr>
          <a:xfrm>
            <a:off x="1828800" y="3325090"/>
            <a:ext cx="4756265" cy="3241272"/>
          </a:xfrm>
          <a:prstGeom prst="rect">
            <a:avLst/>
          </a:prstGeom>
        </p:spPr>
      </p:pic>
    </p:spTree>
    <p:extLst>
      <p:ext uri="{BB962C8B-B14F-4D97-AF65-F5344CB8AC3E}">
        <p14:creationId xmlns:p14="http://schemas.microsoft.com/office/powerpoint/2010/main" val="1735656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317" y="279984"/>
            <a:ext cx="11599102" cy="61377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Surgical Specimen for Pathology Submission</a:t>
            </a:r>
          </a:p>
        </p:txBody>
      </p:sp>
      <p:grpSp>
        <p:nvGrpSpPr>
          <p:cNvPr id="67" name="Group 66"/>
          <p:cNvGrpSpPr/>
          <p:nvPr/>
        </p:nvGrpSpPr>
        <p:grpSpPr>
          <a:xfrm>
            <a:off x="-50576" y="1598727"/>
            <a:ext cx="1601893" cy="776842"/>
            <a:chOff x="383393" y="2387498"/>
            <a:chExt cx="2141951" cy="945715"/>
          </a:xfrm>
        </p:grpSpPr>
        <p:sp>
          <p:nvSpPr>
            <p:cNvPr id="2" name="TextBox 1"/>
            <p:cNvSpPr txBox="1"/>
            <p:nvPr/>
          </p:nvSpPr>
          <p:spPr>
            <a:xfrm>
              <a:off x="383393" y="2387498"/>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 name="Rectangle 2"/>
            <p:cNvSpPr/>
            <p:nvPr/>
          </p:nvSpPr>
          <p:spPr>
            <a:xfrm>
              <a:off x="592805" y="2432260"/>
              <a:ext cx="1723126" cy="789139"/>
            </a:xfrm>
            <a:prstGeom prst="rect">
              <a:avLst/>
            </a:prstGeom>
            <a:solidFill>
              <a:srgbClr val="FF5B5B"/>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6" name="Straight Connector 5"/>
            <p:cNvCxnSpPr>
              <a:stCxn id="3" idx="1"/>
              <a:endCxn id="3" idx="3"/>
            </p:cNvCxnSpPr>
            <p:nvPr/>
          </p:nvCxnSpPr>
          <p:spPr>
            <a:xfrm>
              <a:off x="592805" y="2826830"/>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3393" y="2512757"/>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Frozen Section</a:t>
              </a:r>
            </a:p>
          </p:txBody>
        </p:sp>
        <p:sp>
          <p:nvSpPr>
            <p:cNvPr id="8" name="TextBox 7"/>
            <p:cNvSpPr txBox="1"/>
            <p:nvPr/>
          </p:nvSpPr>
          <p:spPr>
            <a:xfrm>
              <a:off x="383393" y="2926117"/>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sp>
        <p:nvSpPr>
          <p:cNvPr id="19" name="TextBox 18"/>
          <p:cNvSpPr txBox="1"/>
          <p:nvPr/>
        </p:nvSpPr>
        <p:spPr>
          <a:xfrm>
            <a:off x="6964471" y="4411367"/>
            <a:ext cx="802977" cy="780019"/>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68" name="Group 67"/>
          <p:cNvGrpSpPr/>
          <p:nvPr/>
        </p:nvGrpSpPr>
        <p:grpSpPr>
          <a:xfrm>
            <a:off x="1433186" y="1598727"/>
            <a:ext cx="1601893" cy="776842"/>
            <a:chOff x="2315931" y="2432260"/>
            <a:chExt cx="2141951" cy="945715"/>
          </a:xfrm>
        </p:grpSpPr>
        <p:sp>
          <p:nvSpPr>
            <p:cNvPr id="32" name="TextBox 31"/>
            <p:cNvSpPr txBox="1"/>
            <p:nvPr/>
          </p:nvSpPr>
          <p:spPr>
            <a:xfrm>
              <a:off x="2315931" y="2432260"/>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3" name="Rectangle 32"/>
            <p:cNvSpPr/>
            <p:nvPr/>
          </p:nvSpPr>
          <p:spPr>
            <a:xfrm>
              <a:off x="2525343" y="2477022"/>
              <a:ext cx="1723126" cy="789139"/>
            </a:xfrm>
            <a:prstGeom prst="rect">
              <a:avLst/>
            </a:prstGeom>
            <a:solidFill>
              <a:srgbClr val="FC774E"/>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34" name="Straight Connector 33"/>
            <p:cNvCxnSpPr>
              <a:stCxn id="33" idx="1"/>
              <a:endCxn id="33" idx="3"/>
            </p:cNvCxnSpPr>
            <p:nvPr/>
          </p:nvCxnSpPr>
          <p:spPr>
            <a:xfrm>
              <a:off x="2525343" y="2871592"/>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315931" y="2557519"/>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Gross Margins</a:t>
              </a:r>
            </a:p>
          </p:txBody>
        </p:sp>
        <p:sp>
          <p:nvSpPr>
            <p:cNvPr id="36" name="TextBox 35"/>
            <p:cNvSpPr txBox="1"/>
            <p:nvPr/>
          </p:nvSpPr>
          <p:spPr>
            <a:xfrm>
              <a:off x="2315931" y="2970879"/>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4" name="Group 73"/>
          <p:cNvGrpSpPr/>
          <p:nvPr/>
        </p:nvGrpSpPr>
        <p:grpSpPr>
          <a:xfrm>
            <a:off x="4425099" y="1598727"/>
            <a:ext cx="1601893" cy="776842"/>
            <a:chOff x="4563888" y="2432352"/>
            <a:chExt cx="2141951" cy="945715"/>
          </a:xfrm>
        </p:grpSpPr>
        <p:sp>
          <p:nvSpPr>
            <p:cNvPr id="37" name="TextBox 36"/>
            <p:cNvSpPr txBox="1"/>
            <p:nvPr/>
          </p:nvSpPr>
          <p:spPr>
            <a:xfrm>
              <a:off x="4563888" y="2432352"/>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8" name="Rectangle 37"/>
            <p:cNvSpPr/>
            <p:nvPr/>
          </p:nvSpPr>
          <p:spPr>
            <a:xfrm>
              <a:off x="4773300" y="2477114"/>
              <a:ext cx="1723126" cy="789139"/>
            </a:xfrm>
            <a:prstGeom prst="rect">
              <a:avLst/>
            </a:prstGeom>
            <a:solidFill>
              <a:srgbClr val="FFFF79">
                <a:alpha val="45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39" name="Straight Connector 38"/>
            <p:cNvCxnSpPr>
              <a:stCxn id="38" idx="1"/>
              <a:endCxn id="38" idx="3"/>
            </p:cNvCxnSpPr>
            <p:nvPr/>
          </p:nvCxnSpPr>
          <p:spPr>
            <a:xfrm>
              <a:off x="4773300" y="2871684"/>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563888" y="2557611"/>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Lymphoma</a:t>
              </a:r>
            </a:p>
          </p:txBody>
        </p:sp>
        <p:sp>
          <p:nvSpPr>
            <p:cNvPr id="41" name="TextBox 40"/>
            <p:cNvSpPr txBox="1"/>
            <p:nvPr/>
          </p:nvSpPr>
          <p:spPr>
            <a:xfrm>
              <a:off x="4563888" y="2970971"/>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5" name="Group 74"/>
          <p:cNvGrpSpPr/>
          <p:nvPr/>
        </p:nvGrpSpPr>
        <p:grpSpPr>
          <a:xfrm>
            <a:off x="3024856" y="1598727"/>
            <a:ext cx="1601893" cy="776842"/>
            <a:chOff x="6801434" y="2414392"/>
            <a:chExt cx="2141951" cy="945715"/>
          </a:xfrm>
        </p:grpSpPr>
        <p:sp>
          <p:nvSpPr>
            <p:cNvPr id="42" name="TextBox 41"/>
            <p:cNvSpPr txBox="1"/>
            <p:nvPr/>
          </p:nvSpPr>
          <p:spPr>
            <a:xfrm>
              <a:off x="6801434" y="2414392"/>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3" name="Rectangle 42"/>
            <p:cNvSpPr/>
            <p:nvPr/>
          </p:nvSpPr>
          <p:spPr>
            <a:xfrm>
              <a:off x="7010845" y="2459154"/>
              <a:ext cx="1723126" cy="789139"/>
            </a:xfrm>
            <a:prstGeom prst="rect">
              <a:avLst/>
            </a:prstGeom>
            <a:solidFill>
              <a:srgbClr val="00B050">
                <a:alpha val="46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44" name="Straight Connector 43"/>
            <p:cNvCxnSpPr>
              <a:stCxn id="43" idx="1"/>
              <a:endCxn id="43" idx="3"/>
            </p:cNvCxnSpPr>
            <p:nvPr/>
          </p:nvCxnSpPr>
          <p:spPr>
            <a:xfrm>
              <a:off x="7010846" y="2853724"/>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801434" y="2539651"/>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Breast</a:t>
              </a:r>
            </a:p>
          </p:txBody>
        </p:sp>
        <p:sp>
          <p:nvSpPr>
            <p:cNvPr id="46" name="TextBox 45"/>
            <p:cNvSpPr txBox="1"/>
            <p:nvPr/>
          </p:nvSpPr>
          <p:spPr>
            <a:xfrm>
              <a:off x="6801434" y="2953011"/>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6" name="Group 75"/>
          <p:cNvGrpSpPr/>
          <p:nvPr/>
        </p:nvGrpSpPr>
        <p:grpSpPr>
          <a:xfrm>
            <a:off x="7229697" y="1598727"/>
            <a:ext cx="1601893" cy="776842"/>
            <a:chOff x="8824624" y="2432260"/>
            <a:chExt cx="2141951" cy="945715"/>
          </a:xfrm>
        </p:grpSpPr>
        <p:sp>
          <p:nvSpPr>
            <p:cNvPr id="47" name="TextBox 46"/>
            <p:cNvSpPr txBox="1"/>
            <p:nvPr/>
          </p:nvSpPr>
          <p:spPr>
            <a:xfrm>
              <a:off x="8824624" y="2432260"/>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8" name="Rectangle 47"/>
            <p:cNvSpPr/>
            <p:nvPr/>
          </p:nvSpPr>
          <p:spPr>
            <a:xfrm>
              <a:off x="9034036" y="2477022"/>
              <a:ext cx="1723126" cy="789139"/>
            </a:xfrm>
            <a:prstGeom prst="rect">
              <a:avLst/>
            </a:prstGeom>
            <a:solidFill>
              <a:srgbClr val="00B0F0">
                <a:alpha val="42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49" name="Straight Connector 48"/>
            <p:cNvCxnSpPr>
              <a:stCxn id="48" idx="1"/>
              <a:endCxn id="48" idx="3"/>
            </p:cNvCxnSpPr>
            <p:nvPr/>
          </p:nvCxnSpPr>
          <p:spPr>
            <a:xfrm>
              <a:off x="9034036" y="2871592"/>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8824624" y="2557519"/>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Gout (Tissue)</a:t>
              </a:r>
            </a:p>
          </p:txBody>
        </p:sp>
        <p:sp>
          <p:nvSpPr>
            <p:cNvPr id="51" name="TextBox 50"/>
            <p:cNvSpPr txBox="1"/>
            <p:nvPr/>
          </p:nvSpPr>
          <p:spPr>
            <a:xfrm>
              <a:off x="8824624" y="2970879"/>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7" name="Group 76"/>
          <p:cNvGrpSpPr/>
          <p:nvPr/>
        </p:nvGrpSpPr>
        <p:grpSpPr>
          <a:xfrm>
            <a:off x="8631994" y="1598727"/>
            <a:ext cx="1601893" cy="776842"/>
            <a:chOff x="4042209" y="4816258"/>
            <a:chExt cx="2141951" cy="945715"/>
          </a:xfrm>
        </p:grpSpPr>
        <p:sp>
          <p:nvSpPr>
            <p:cNvPr id="55" name="TextBox 54"/>
            <p:cNvSpPr txBox="1"/>
            <p:nvPr/>
          </p:nvSpPr>
          <p:spPr>
            <a:xfrm>
              <a:off x="4042209" y="4816258"/>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56" name="Rectangle 55"/>
            <p:cNvSpPr/>
            <p:nvPr/>
          </p:nvSpPr>
          <p:spPr>
            <a:xfrm>
              <a:off x="4251621" y="4861020"/>
              <a:ext cx="1723126" cy="789139"/>
            </a:xfrm>
            <a:prstGeom prst="rect">
              <a:avLst/>
            </a:prstGeom>
            <a:solidFill>
              <a:srgbClr val="002060">
                <a:alpha val="35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57" name="Straight Connector 56"/>
            <p:cNvCxnSpPr>
              <a:stCxn id="56" idx="1"/>
              <a:endCxn id="56" idx="3"/>
            </p:cNvCxnSpPr>
            <p:nvPr/>
          </p:nvCxnSpPr>
          <p:spPr>
            <a:xfrm>
              <a:off x="4251621" y="5255590"/>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4042209" y="4941517"/>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Routine Pathology</a:t>
              </a:r>
            </a:p>
          </p:txBody>
        </p:sp>
        <p:sp>
          <p:nvSpPr>
            <p:cNvPr id="59" name="TextBox 58"/>
            <p:cNvSpPr txBox="1"/>
            <p:nvPr/>
          </p:nvSpPr>
          <p:spPr>
            <a:xfrm>
              <a:off x="4042209" y="5354877"/>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8" name="Group 77"/>
          <p:cNvGrpSpPr/>
          <p:nvPr/>
        </p:nvGrpSpPr>
        <p:grpSpPr>
          <a:xfrm>
            <a:off x="10426713" y="1598727"/>
            <a:ext cx="1601893" cy="776842"/>
            <a:chOff x="6591611" y="4816349"/>
            <a:chExt cx="2141951" cy="945715"/>
          </a:xfrm>
        </p:grpSpPr>
        <p:sp>
          <p:nvSpPr>
            <p:cNvPr id="60" name="TextBox 59"/>
            <p:cNvSpPr txBox="1"/>
            <p:nvPr/>
          </p:nvSpPr>
          <p:spPr>
            <a:xfrm>
              <a:off x="6591611" y="4816349"/>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1" name="Rectangle 60"/>
            <p:cNvSpPr/>
            <p:nvPr/>
          </p:nvSpPr>
          <p:spPr>
            <a:xfrm>
              <a:off x="6801023" y="4861111"/>
              <a:ext cx="1723126" cy="789139"/>
            </a:xfrm>
            <a:prstGeom prst="rect">
              <a:avLst/>
            </a:prstGeom>
            <a:solidFill>
              <a:srgbClr val="7030A0">
                <a:alpha val="58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62" name="Straight Connector 61"/>
            <p:cNvCxnSpPr>
              <a:stCxn id="61" idx="1"/>
              <a:endCxn id="61" idx="3"/>
            </p:cNvCxnSpPr>
            <p:nvPr/>
          </p:nvCxnSpPr>
          <p:spPr>
            <a:xfrm>
              <a:off x="6801023" y="5255681"/>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6591611" y="4941608"/>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Routine Pathology</a:t>
              </a:r>
            </a:p>
          </p:txBody>
        </p:sp>
        <p:sp>
          <p:nvSpPr>
            <p:cNvPr id="64" name="TextBox 63"/>
            <p:cNvSpPr txBox="1"/>
            <p:nvPr/>
          </p:nvSpPr>
          <p:spPr>
            <a:xfrm>
              <a:off x="6591611" y="5354968"/>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Formalin</a:t>
              </a:r>
            </a:p>
          </p:txBody>
        </p:sp>
      </p:grpSp>
      <p:grpSp>
        <p:nvGrpSpPr>
          <p:cNvPr id="81" name="Group 80"/>
          <p:cNvGrpSpPr/>
          <p:nvPr/>
        </p:nvGrpSpPr>
        <p:grpSpPr>
          <a:xfrm>
            <a:off x="105037" y="957688"/>
            <a:ext cx="2773429" cy="615295"/>
            <a:chOff x="158834" y="957688"/>
            <a:chExt cx="3574357" cy="620039"/>
          </a:xfrm>
        </p:grpSpPr>
        <p:sp>
          <p:nvSpPr>
            <p:cNvPr id="80" name="Rectangle 79"/>
            <p:cNvSpPr/>
            <p:nvPr/>
          </p:nvSpPr>
          <p:spPr>
            <a:xfrm>
              <a:off x="158834" y="957688"/>
              <a:ext cx="3574357" cy="620039"/>
            </a:xfrm>
            <a:prstGeom prst="rect">
              <a:avLst/>
            </a:prstGeom>
            <a:solidFill>
              <a:srgbClr val="A6093D">
                <a:alpha val="71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52" name="TextBox 51"/>
            <p:cNvSpPr txBox="1"/>
            <p:nvPr/>
          </p:nvSpPr>
          <p:spPr>
            <a:xfrm>
              <a:off x="427062" y="1000436"/>
              <a:ext cx="3037901" cy="43030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Intra-Operative Consultation</a:t>
              </a:r>
            </a:p>
          </p:txBody>
        </p:sp>
      </p:grpSp>
      <p:sp>
        <p:nvSpPr>
          <p:cNvPr id="85" name="Down Arrow 84"/>
          <p:cNvSpPr/>
          <p:nvPr/>
        </p:nvSpPr>
        <p:spPr>
          <a:xfrm>
            <a:off x="4997445" y="2343532"/>
            <a:ext cx="457200" cy="1634057"/>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6" name="Down Arrow 85"/>
          <p:cNvSpPr/>
          <p:nvPr/>
        </p:nvSpPr>
        <p:spPr>
          <a:xfrm>
            <a:off x="3597202"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7" name="Down Arrow 86"/>
          <p:cNvSpPr/>
          <p:nvPr/>
        </p:nvSpPr>
        <p:spPr>
          <a:xfrm>
            <a:off x="2005532"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8" name="Down Arrow 87"/>
          <p:cNvSpPr/>
          <p:nvPr/>
        </p:nvSpPr>
        <p:spPr>
          <a:xfrm>
            <a:off x="521770"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9" name="Down Arrow 88"/>
          <p:cNvSpPr/>
          <p:nvPr/>
        </p:nvSpPr>
        <p:spPr>
          <a:xfrm>
            <a:off x="9204340" y="2343532"/>
            <a:ext cx="457200" cy="1621100"/>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0" name="Down Arrow 89"/>
          <p:cNvSpPr/>
          <p:nvPr/>
        </p:nvSpPr>
        <p:spPr>
          <a:xfrm>
            <a:off x="7802043" y="2343532"/>
            <a:ext cx="457200" cy="1634056"/>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2" name="Rectangle 91"/>
          <p:cNvSpPr/>
          <p:nvPr/>
        </p:nvSpPr>
        <p:spPr>
          <a:xfrm>
            <a:off x="158834" y="4012879"/>
            <a:ext cx="9708309" cy="552322"/>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3" name="TextBox 92"/>
          <p:cNvSpPr txBox="1"/>
          <p:nvPr/>
        </p:nvSpPr>
        <p:spPr>
          <a:xfrm>
            <a:off x="264182" y="4124107"/>
            <a:ext cx="9497611" cy="200969"/>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Verbal Notification required at delivery (Face to Face or </a:t>
            </a:r>
            <a:r>
              <a:rPr kumimoji="0" lang="en-US" sz="1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Vocera</a:t>
            </a: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t>
            </a:r>
          </a:p>
        </p:txBody>
      </p:sp>
      <p:sp>
        <p:nvSpPr>
          <p:cNvPr id="94" name="Down Arrow 93"/>
          <p:cNvSpPr/>
          <p:nvPr/>
        </p:nvSpPr>
        <p:spPr>
          <a:xfrm>
            <a:off x="4997445" y="4628771"/>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5" name="Down Arrow 94"/>
          <p:cNvSpPr/>
          <p:nvPr/>
        </p:nvSpPr>
        <p:spPr>
          <a:xfrm>
            <a:off x="3597201" y="4628771"/>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6" name="Down Arrow 95"/>
          <p:cNvSpPr/>
          <p:nvPr/>
        </p:nvSpPr>
        <p:spPr>
          <a:xfrm>
            <a:off x="2005532" y="462262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7" name="Down Arrow 96"/>
          <p:cNvSpPr/>
          <p:nvPr/>
        </p:nvSpPr>
        <p:spPr>
          <a:xfrm>
            <a:off x="521770" y="4595660"/>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8" name="Down Arrow 97"/>
          <p:cNvSpPr/>
          <p:nvPr/>
        </p:nvSpPr>
        <p:spPr>
          <a:xfrm>
            <a:off x="9204340" y="4627697"/>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9" name="Down Arrow 98"/>
          <p:cNvSpPr/>
          <p:nvPr/>
        </p:nvSpPr>
        <p:spPr>
          <a:xfrm>
            <a:off x="7802043" y="462262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1" name="Down Arrow 100"/>
          <p:cNvSpPr/>
          <p:nvPr/>
        </p:nvSpPr>
        <p:spPr>
          <a:xfrm>
            <a:off x="10968898" y="2343532"/>
            <a:ext cx="457200" cy="2758867"/>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2" name="TextBox 101"/>
          <p:cNvSpPr txBox="1"/>
          <p:nvPr/>
        </p:nvSpPr>
        <p:spPr>
          <a:xfrm>
            <a:off x="158834" y="5171425"/>
            <a:ext cx="11795242" cy="941294"/>
          </a:xfrm>
          <a:prstGeom prst="rect">
            <a:avLst/>
          </a:prstGeom>
          <a:noFill/>
          <a:ln w="25400">
            <a:solidFill>
              <a:schemeClr val="tx1"/>
            </a:solidFill>
          </a:ln>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Deliver to: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Monday – Friday  8am – 4pm: Gross Room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Off Hours and Weekends: Clinical Lab</a:t>
            </a:r>
          </a:p>
        </p:txBody>
      </p:sp>
      <p:sp>
        <p:nvSpPr>
          <p:cNvPr id="103" name="Rectangle 102"/>
          <p:cNvSpPr/>
          <p:nvPr/>
        </p:nvSpPr>
        <p:spPr>
          <a:xfrm>
            <a:off x="162927" y="2878687"/>
            <a:ext cx="2715539" cy="552322"/>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Deliver ASAP</a:t>
            </a:r>
          </a:p>
        </p:txBody>
      </p:sp>
      <p:sp>
        <p:nvSpPr>
          <p:cNvPr id="104" name="TextBox 103"/>
          <p:cNvSpPr txBox="1"/>
          <p:nvPr/>
        </p:nvSpPr>
        <p:spPr>
          <a:xfrm>
            <a:off x="3181468" y="2878687"/>
            <a:ext cx="1288668" cy="547342"/>
          </a:xfrm>
          <a:prstGeom prst="rect">
            <a:avLst/>
          </a:prstGeom>
          <a:noFill/>
          <a:ln w="25400">
            <a:solidFill>
              <a:schemeClr val="tx1"/>
            </a:solidFill>
          </a:ln>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Must deliver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within 30 min</a:t>
            </a:r>
          </a:p>
        </p:txBody>
      </p:sp>
      <p:sp>
        <p:nvSpPr>
          <p:cNvPr id="107" name="Down Arrow 106"/>
          <p:cNvSpPr/>
          <p:nvPr/>
        </p:nvSpPr>
        <p:spPr>
          <a:xfrm>
            <a:off x="3597201"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8" name="Down Arrow 107"/>
          <p:cNvSpPr/>
          <p:nvPr/>
        </p:nvSpPr>
        <p:spPr>
          <a:xfrm>
            <a:off x="2005532"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9" name="Down Arrow 108"/>
          <p:cNvSpPr/>
          <p:nvPr/>
        </p:nvSpPr>
        <p:spPr>
          <a:xfrm>
            <a:off x="521770"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117" name="Group 116"/>
          <p:cNvGrpSpPr/>
          <p:nvPr/>
        </p:nvGrpSpPr>
        <p:grpSpPr>
          <a:xfrm>
            <a:off x="5827398" y="1598727"/>
            <a:ext cx="1601893" cy="776842"/>
            <a:chOff x="8655134" y="403857"/>
            <a:chExt cx="1601893" cy="776842"/>
          </a:xfrm>
        </p:grpSpPr>
        <p:sp>
          <p:nvSpPr>
            <p:cNvPr id="112" name="TextBox 111"/>
            <p:cNvSpPr txBox="1"/>
            <p:nvPr/>
          </p:nvSpPr>
          <p:spPr>
            <a:xfrm>
              <a:off x="8655134" y="403857"/>
              <a:ext cx="1292756" cy="607068"/>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13" name="Rectangle 112"/>
            <p:cNvSpPr/>
            <p:nvPr/>
          </p:nvSpPr>
          <p:spPr>
            <a:xfrm>
              <a:off x="8811746" y="440626"/>
              <a:ext cx="1288668" cy="648225"/>
            </a:xfrm>
            <a:prstGeom prst="rect">
              <a:avLst/>
            </a:prstGeom>
            <a:solidFill>
              <a:schemeClr val="tx2">
                <a:lumMod val="60000"/>
                <a:lumOff val="40000"/>
                <a:alpha val="4200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114" name="Straight Connector 113"/>
            <p:cNvCxnSpPr>
              <a:stCxn id="113" idx="1"/>
              <a:endCxn id="113" idx="3"/>
            </p:cNvCxnSpPr>
            <p:nvPr/>
          </p:nvCxnSpPr>
          <p:spPr>
            <a:xfrm>
              <a:off x="8811746" y="764739"/>
              <a:ext cx="12886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8655134" y="506749"/>
              <a:ext cx="1601893" cy="272667"/>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POC</a:t>
              </a:r>
            </a:p>
          </p:txBody>
        </p:sp>
        <p:sp>
          <p:nvSpPr>
            <p:cNvPr id="116" name="TextBox 115"/>
            <p:cNvSpPr txBox="1"/>
            <p:nvPr/>
          </p:nvSpPr>
          <p:spPr>
            <a:xfrm>
              <a:off x="8655134" y="846297"/>
              <a:ext cx="1555054" cy="334402"/>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sp>
        <p:nvSpPr>
          <p:cNvPr id="118" name="Down Arrow 117"/>
          <p:cNvSpPr/>
          <p:nvPr/>
        </p:nvSpPr>
        <p:spPr>
          <a:xfrm>
            <a:off x="6399744" y="2343532"/>
            <a:ext cx="457200" cy="1634056"/>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19" name="Down Arrow 118"/>
          <p:cNvSpPr/>
          <p:nvPr/>
        </p:nvSpPr>
        <p:spPr>
          <a:xfrm>
            <a:off x="6399744" y="4635257"/>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 name="Rectangle 8"/>
          <p:cNvSpPr/>
          <p:nvPr/>
        </p:nvSpPr>
        <p:spPr>
          <a:xfrm>
            <a:off x="3090847" y="1502525"/>
            <a:ext cx="1462169" cy="867902"/>
          </a:xfrm>
          <a:prstGeom prst="rect">
            <a:avLst/>
          </a:prstGeom>
          <a:noFill/>
          <a:ln w="53975">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p:cNvSpPr/>
          <p:nvPr/>
        </p:nvSpPr>
        <p:spPr>
          <a:xfrm>
            <a:off x="3597201" y="1000109"/>
            <a:ext cx="457200" cy="427014"/>
          </a:xfrm>
          <a:prstGeom prst="star5">
            <a:avLst/>
          </a:prstGeom>
          <a:solidFill>
            <a:srgbClr val="FFFF00"/>
          </a:solidFill>
          <a:ln>
            <a:solidFill>
              <a:srgbClr val="FFC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3850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Breast</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Breast Specimen</a:t>
            </a:r>
          </a:p>
          <a:p>
            <a:pPr lvl="1"/>
            <a:r>
              <a:rPr lang="en-US" dirty="0"/>
              <a:t>Breast specimens have a fixation time requirement – the specimen must be in formalin within 60 minutes of removal.</a:t>
            </a:r>
          </a:p>
          <a:p>
            <a:pPr lvl="2"/>
            <a:r>
              <a:rPr lang="en-US" dirty="0"/>
              <a:t>Must be delivered to Pathology within 30 minutes to allow for the PA to triage, ink, and open to allow for the formalin to reach the tumor or lesion</a:t>
            </a:r>
          </a:p>
          <a:p>
            <a:pPr>
              <a:buFont typeface="Arial" panose="020B0604020202020204" pitchFamily="34" charset="0"/>
              <a:buChar char="•"/>
            </a:pPr>
            <a:endParaRPr lang="en-US" b="1" dirty="0"/>
          </a:p>
          <a:p>
            <a:pPr>
              <a:buFont typeface="Arial" panose="020B0604020202020204" pitchFamily="34" charset="0"/>
              <a:buChar char="•"/>
            </a:pPr>
            <a:r>
              <a:rPr lang="en-US" b="1" dirty="0"/>
              <a:t>Submission</a:t>
            </a:r>
          </a:p>
          <a:p>
            <a:pPr lvl="1"/>
            <a:r>
              <a:rPr lang="en-US" dirty="0"/>
              <a:t>Large tissue specimens must be fresh and placed in an empty container.</a:t>
            </a:r>
          </a:p>
          <a:p>
            <a:pPr lvl="1"/>
            <a:r>
              <a:rPr lang="en-US" dirty="0"/>
              <a:t>Biopsies may be placed directly into formalin.</a:t>
            </a:r>
          </a:p>
          <a:p>
            <a:pPr marL="640080" lvl="2" indent="0">
              <a:buNone/>
            </a:pPr>
            <a:endParaRPr lang="en-US" dirty="0"/>
          </a:p>
          <a:p>
            <a:pPr>
              <a:buFont typeface="Arial" panose="020B0604020202020204" pitchFamily="34" charset="0"/>
              <a:buChar char="•"/>
            </a:pPr>
            <a:r>
              <a:rPr lang="en-US" b="1" dirty="0"/>
              <a:t>Breast Protocol Order</a:t>
            </a:r>
          </a:p>
          <a:p>
            <a:pPr lvl="1"/>
            <a:r>
              <a:rPr lang="en-US" dirty="0"/>
              <a:t>Enter as a Surgical Pathology Request</a:t>
            </a:r>
          </a:p>
          <a:p>
            <a:pPr lvl="1"/>
            <a:r>
              <a:rPr lang="en-US" dirty="0"/>
              <a:t>Under “non-frozen attributes” select “Fresh with Special Studies” and select “Breast” </a:t>
            </a:r>
          </a:p>
          <a:p>
            <a:pPr lvl="1"/>
            <a:r>
              <a:rPr lang="en-US" dirty="0"/>
              <a:t>The time of removal and the time in formalin must be accurately recorded to ensure regulatory compliance</a:t>
            </a:r>
          </a:p>
          <a:p>
            <a:pPr lvl="1"/>
            <a:r>
              <a:rPr lang="en-US" dirty="0"/>
              <a:t>Each submission/bucket must be a separate specimen.</a:t>
            </a:r>
          </a:p>
          <a:p>
            <a:pPr lvl="1"/>
            <a:endParaRPr lang="en-US" dirty="0"/>
          </a:p>
          <a:p>
            <a:pPr>
              <a:buFont typeface="Arial" panose="020B0604020202020204" pitchFamily="34" charset="0"/>
              <a:buChar char="•"/>
            </a:pPr>
            <a:r>
              <a:rPr lang="en-US" dirty="0"/>
              <a:t>For specific collection or ordering questions, call the gross room at 720-516-2096</a:t>
            </a:r>
          </a:p>
          <a:p>
            <a:pPr lvl="2"/>
            <a:endParaRPr lang="en-US" dirty="0"/>
          </a:p>
          <a:p>
            <a:pPr marL="0" indent="0">
              <a:buNone/>
            </a:pPr>
            <a:endParaRPr lang="en-US" dirty="0"/>
          </a:p>
        </p:txBody>
      </p:sp>
    </p:spTree>
    <p:extLst>
      <p:ext uri="{BB962C8B-B14F-4D97-AF65-F5344CB8AC3E}">
        <p14:creationId xmlns:p14="http://schemas.microsoft.com/office/powerpoint/2010/main" val="3050103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Breast</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Why the 30 minute requirement</a:t>
            </a:r>
          </a:p>
          <a:p>
            <a:pPr lvl="1"/>
            <a:r>
              <a:rPr lang="en-US" dirty="0"/>
              <a:t>Breast and any tissue with potential or suspected metastatic breast cancer must be fixed in formalin within 60 minutes of time of removal from the body, so why does Pathology need it within 30 minutes?</a:t>
            </a:r>
          </a:p>
          <a:p>
            <a:pPr lvl="1"/>
            <a:endParaRPr lang="en-US" dirty="0"/>
          </a:p>
          <a:p>
            <a:pPr lvl="1"/>
            <a:r>
              <a:rPr lang="en-US" dirty="0"/>
              <a:t>When breast is delivered to Pathology, the PA must triage the breast BEFORE it is placed in formalin and these items are included in the report.</a:t>
            </a:r>
          </a:p>
          <a:p>
            <a:pPr lvl="2"/>
            <a:r>
              <a:rPr lang="en-US" dirty="0"/>
              <a:t>The breast is evaluated for orientation, follow up may occur if orientation is unclear</a:t>
            </a:r>
          </a:p>
          <a:p>
            <a:pPr lvl="2"/>
            <a:r>
              <a:rPr lang="en-US" dirty="0"/>
              <a:t>Ink is applied in a specific pattern to enable orientation based on color</a:t>
            </a:r>
          </a:p>
          <a:p>
            <a:pPr lvl="2"/>
            <a:r>
              <a:rPr lang="en-US" dirty="0"/>
              <a:t>The breast/lump is then sectioned to open up the tissue to allow for adequate formalin fixation</a:t>
            </a:r>
          </a:p>
          <a:p>
            <a:pPr lvl="2"/>
            <a:endParaRPr lang="en-US" dirty="0"/>
          </a:p>
          <a:p>
            <a:pPr marL="0" indent="0">
              <a:buNone/>
            </a:pPr>
            <a:r>
              <a:rPr lang="en-US" dirty="0"/>
              <a:t>Example Report Elements:</a:t>
            </a:r>
          </a:p>
        </p:txBody>
      </p:sp>
      <p:pic>
        <p:nvPicPr>
          <p:cNvPr id="4" name="Picture 3"/>
          <p:cNvPicPr>
            <a:picLocks noChangeAspect="1"/>
          </p:cNvPicPr>
          <p:nvPr/>
        </p:nvPicPr>
        <p:blipFill>
          <a:blip r:embed="rId2"/>
          <a:stretch>
            <a:fillRect/>
          </a:stretch>
        </p:blipFill>
        <p:spPr>
          <a:xfrm>
            <a:off x="6950167" y="4618021"/>
            <a:ext cx="3724275" cy="1390650"/>
          </a:xfrm>
          <a:prstGeom prst="rect">
            <a:avLst/>
          </a:prstGeom>
        </p:spPr>
      </p:pic>
      <p:pic>
        <p:nvPicPr>
          <p:cNvPr id="5" name="Picture 4"/>
          <p:cNvPicPr>
            <a:picLocks noChangeAspect="1"/>
          </p:cNvPicPr>
          <p:nvPr/>
        </p:nvPicPr>
        <p:blipFill>
          <a:blip r:embed="rId3"/>
          <a:stretch>
            <a:fillRect/>
          </a:stretch>
        </p:blipFill>
        <p:spPr>
          <a:xfrm>
            <a:off x="462083" y="4685256"/>
            <a:ext cx="6143625" cy="1657350"/>
          </a:xfrm>
          <a:prstGeom prst="rect">
            <a:avLst/>
          </a:prstGeom>
        </p:spPr>
      </p:pic>
    </p:spTree>
    <p:extLst>
      <p:ext uri="{BB962C8B-B14F-4D97-AF65-F5344CB8AC3E}">
        <p14:creationId xmlns:p14="http://schemas.microsoft.com/office/powerpoint/2010/main" val="3179190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Pathological Evaluation – Breast</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Why the fixation requirement</a:t>
            </a:r>
          </a:p>
          <a:p>
            <a:pPr lvl="1"/>
            <a:r>
              <a:rPr lang="en-US" dirty="0"/>
              <a:t>Estrogen Receptors, Progesterone Receptors, and Her2 Receptors are evaluated if tumor is identified in the breast</a:t>
            </a:r>
          </a:p>
          <a:p>
            <a:pPr lvl="1"/>
            <a:r>
              <a:rPr lang="en-US" dirty="0"/>
              <a:t>The FDA and CAP guidelines require that all specimens stained for these receptors follow strict fixation guidelines.</a:t>
            </a:r>
          </a:p>
          <a:p>
            <a:pPr lvl="2"/>
            <a:r>
              <a:rPr lang="en-US" dirty="0"/>
              <a:t>The specimen must be fixed in formalin within 60 minutes of removal</a:t>
            </a:r>
          </a:p>
          <a:p>
            <a:pPr lvl="2"/>
            <a:r>
              <a:rPr lang="en-US" dirty="0"/>
              <a:t>The specimen must have a minimum fixation time of 6 hours</a:t>
            </a:r>
          </a:p>
          <a:p>
            <a:pPr lvl="2"/>
            <a:r>
              <a:rPr lang="en-US" dirty="0"/>
              <a:t>The specimen must have a minimum fixation time of 72 hours</a:t>
            </a:r>
          </a:p>
          <a:p>
            <a:pPr marL="457200" lvl="1" indent="0">
              <a:buNone/>
            </a:pPr>
            <a:endParaRPr lang="en-US" dirty="0"/>
          </a:p>
          <a:p>
            <a:pPr>
              <a:buFont typeface="Arial" panose="020B0604020202020204" pitchFamily="34" charset="0"/>
              <a:buChar char="•"/>
            </a:pPr>
            <a:r>
              <a:rPr lang="en-US" dirty="0"/>
              <a:t>What do these receptors tell us?</a:t>
            </a:r>
          </a:p>
          <a:p>
            <a:pPr lvl="1"/>
            <a:r>
              <a:rPr lang="en-US" dirty="0"/>
              <a:t>Estrogen Receptor (ER) – if positive, the patient will potentially respond to hormone-targeted therapy</a:t>
            </a:r>
          </a:p>
          <a:p>
            <a:pPr lvl="1"/>
            <a:r>
              <a:rPr lang="en-US" dirty="0"/>
              <a:t>Progesterone Receptor (PR) – if positive, the patient will potentially respond to hormone-targeted therapy.  </a:t>
            </a:r>
          </a:p>
          <a:p>
            <a:pPr lvl="1"/>
            <a:r>
              <a:rPr lang="en-US" dirty="0"/>
              <a:t>If positive for both, this indicates that the patient will potentially have a great response to hormone-targeted therapy</a:t>
            </a:r>
          </a:p>
          <a:p>
            <a:pPr lvl="1"/>
            <a:endParaRPr lang="en-US" dirty="0"/>
          </a:p>
          <a:p>
            <a:pPr lvl="1"/>
            <a:r>
              <a:rPr lang="en-US" dirty="0"/>
              <a:t>Her2 Receptor (Her2) – if positive, the patient will potentially respond to targeted antibody therapy</a:t>
            </a:r>
          </a:p>
        </p:txBody>
      </p:sp>
    </p:spTree>
    <p:extLst>
      <p:ext uri="{BB962C8B-B14F-4D97-AF65-F5344CB8AC3E}">
        <p14:creationId xmlns:p14="http://schemas.microsoft.com/office/powerpoint/2010/main" val="797266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317" y="279984"/>
            <a:ext cx="11599102" cy="613776"/>
          </a:xfrm>
          <a:prstGeom prst="rect">
            <a:avLst/>
          </a:prstGeom>
          <a:noFill/>
        </p:spPr>
        <p:txBody>
          <a:bodyPr wrap="square" lIns="0" tIns="0" rIns="0" bIns="0" rtlCol="0">
            <a:noAutofit/>
          </a:bodyPr>
          <a:lstStyle/>
          <a:p>
            <a:pPr algn="ctr"/>
            <a:r>
              <a:rPr lang="en-US" sz="2400" dirty="0">
                <a:latin typeface="Arial" panose="020B0604020202020204" pitchFamily="34" charset="0"/>
                <a:cs typeface="Arial" panose="020B0604020202020204" pitchFamily="34" charset="0"/>
              </a:rPr>
              <a:t>Surgical Specimen for Pathology Submission</a:t>
            </a:r>
          </a:p>
        </p:txBody>
      </p:sp>
      <p:grpSp>
        <p:nvGrpSpPr>
          <p:cNvPr id="67" name="Group 66"/>
          <p:cNvGrpSpPr/>
          <p:nvPr/>
        </p:nvGrpSpPr>
        <p:grpSpPr>
          <a:xfrm>
            <a:off x="-50576" y="1598727"/>
            <a:ext cx="1601893" cy="776842"/>
            <a:chOff x="383393" y="2387498"/>
            <a:chExt cx="2141951" cy="945715"/>
          </a:xfrm>
        </p:grpSpPr>
        <p:sp>
          <p:nvSpPr>
            <p:cNvPr id="2" name="TextBox 1"/>
            <p:cNvSpPr txBox="1"/>
            <p:nvPr/>
          </p:nvSpPr>
          <p:spPr>
            <a:xfrm>
              <a:off x="383393" y="2387498"/>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3" name="Rectangle 2"/>
            <p:cNvSpPr/>
            <p:nvPr/>
          </p:nvSpPr>
          <p:spPr>
            <a:xfrm>
              <a:off x="592805" y="2432260"/>
              <a:ext cx="1723126" cy="789139"/>
            </a:xfrm>
            <a:prstGeom prst="rect">
              <a:avLst/>
            </a:prstGeom>
            <a:solidFill>
              <a:srgbClr val="FF5B5B"/>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6" name="Straight Connector 5"/>
            <p:cNvCxnSpPr>
              <a:stCxn id="3" idx="1"/>
              <a:endCxn id="3" idx="3"/>
            </p:cNvCxnSpPr>
            <p:nvPr/>
          </p:nvCxnSpPr>
          <p:spPr>
            <a:xfrm>
              <a:off x="592805" y="2826830"/>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3393" y="2512757"/>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Frozen Section</a:t>
              </a:r>
            </a:p>
          </p:txBody>
        </p:sp>
        <p:sp>
          <p:nvSpPr>
            <p:cNvPr id="8" name="TextBox 7"/>
            <p:cNvSpPr txBox="1"/>
            <p:nvPr/>
          </p:nvSpPr>
          <p:spPr>
            <a:xfrm>
              <a:off x="383393" y="2926117"/>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sp>
        <p:nvSpPr>
          <p:cNvPr id="19" name="TextBox 18"/>
          <p:cNvSpPr txBox="1"/>
          <p:nvPr/>
        </p:nvSpPr>
        <p:spPr>
          <a:xfrm>
            <a:off x="6964471" y="4411367"/>
            <a:ext cx="802977" cy="780019"/>
          </a:xfrm>
          <a:prstGeom prst="rect">
            <a:avLst/>
          </a:prstGeom>
          <a:noFill/>
        </p:spPr>
        <p:txBody>
          <a:bodyPr wrap="none" lIns="0" tIns="0" rIns="0" bIns="0" rtlCol="0">
            <a:noAutofit/>
          </a:bodyPr>
          <a:lstStyle/>
          <a:p>
            <a:endParaRPr lang="en-US" dirty="0">
              <a:latin typeface="Arial" panose="020B0604020202020204" pitchFamily="34" charset="0"/>
              <a:cs typeface="Arial" panose="020B0604020202020204" pitchFamily="34" charset="0"/>
            </a:endParaRPr>
          </a:p>
        </p:txBody>
      </p:sp>
      <p:grpSp>
        <p:nvGrpSpPr>
          <p:cNvPr id="68" name="Group 67"/>
          <p:cNvGrpSpPr/>
          <p:nvPr/>
        </p:nvGrpSpPr>
        <p:grpSpPr>
          <a:xfrm>
            <a:off x="1433186" y="1598727"/>
            <a:ext cx="1601893" cy="776842"/>
            <a:chOff x="2315931" y="2432260"/>
            <a:chExt cx="2141951" cy="945715"/>
          </a:xfrm>
        </p:grpSpPr>
        <p:sp>
          <p:nvSpPr>
            <p:cNvPr id="32" name="TextBox 31"/>
            <p:cNvSpPr txBox="1"/>
            <p:nvPr/>
          </p:nvSpPr>
          <p:spPr>
            <a:xfrm>
              <a:off x="2315931" y="2432260"/>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33" name="Rectangle 32"/>
            <p:cNvSpPr/>
            <p:nvPr/>
          </p:nvSpPr>
          <p:spPr>
            <a:xfrm>
              <a:off x="2525343" y="2477022"/>
              <a:ext cx="1723126" cy="789139"/>
            </a:xfrm>
            <a:prstGeom prst="rect">
              <a:avLst/>
            </a:prstGeom>
            <a:solidFill>
              <a:srgbClr val="FC774E"/>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34" name="Straight Connector 33"/>
            <p:cNvCxnSpPr>
              <a:stCxn id="33" idx="1"/>
              <a:endCxn id="33" idx="3"/>
            </p:cNvCxnSpPr>
            <p:nvPr/>
          </p:nvCxnSpPr>
          <p:spPr>
            <a:xfrm>
              <a:off x="2525343" y="2871592"/>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315931" y="2557519"/>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Gross Margins</a:t>
              </a:r>
            </a:p>
          </p:txBody>
        </p:sp>
        <p:sp>
          <p:nvSpPr>
            <p:cNvPr id="36" name="TextBox 35"/>
            <p:cNvSpPr txBox="1"/>
            <p:nvPr/>
          </p:nvSpPr>
          <p:spPr>
            <a:xfrm>
              <a:off x="2315931" y="2970879"/>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grpSp>
        <p:nvGrpSpPr>
          <p:cNvPr id="74" name="Group 73"/>
          <p:cNvGrpSpPr/>
          <p:nvPr/>
        </p:nvGrpSpPr>
        <p:grpSpPr>
          <a:xfrm>
            <a:off x="4425099" y="1598727"/>
            <a:ext cx="1601893" cy="776842"/>
            <a:chOff x="4563888" y="2432352"/>
            <a:chExt cx="2141951" cy="945715"/>
          </a:xfrm>
        </p:grpSpPr>
        <p:sp>
          <p:nvSpPr>
            <p:cNvPr id="37" name="TextBox 36"/>
            <p:cNvSpPr txBox="1"/>
            <p:nvPr/>
          </p:nvSpPr>
          <p:spPr>
            <a:xfrm>
              <a:off x="4563888" y="2432352"/>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38" name="Rectangle 37"/>
            <p:cNvSpPr/>
            <p:nvPr/>
          </p:nvSpPr>
          <p:spPr>
            <a:xfrm>
              <a:off x="4773300" y="2477114"/>
              <a:ext cx="1723126" cy="789139"/>
            </a:xfrm>
            <a:prstGeom prst="rect">
              <a:avLst/>
            </a:prstGeom>
            <a:solidFill>
              <a:srgbClr val="FFFF79">
                <a:alpha val="45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39" name="Straight Connector 38"/>
            <p:cNvCxnSpPr>
              <a:stCxn id="38" idx="1"/>
              <a:endCxn id="38" idx="3"/>
            </p:cNvCxnSpPr>
            <p:nvPr/>
          </p:nvCxnSpPr>
          <p:spPr>
            <a:xfrm>
              <a:off x="4773300" y="2871684"/>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563888" y="2557611"/>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Lymphoma</a:t>
              </a:r>
            </a:p>
          </p:txBody>
        </p:sp>
        <p:sp>
          <p:nvSpPr>
            <p:cNvPr id="41" name="TextBox 40"/>
            <p:cNvSpPr txBox="1"/>
            <p:nvPr/>
          </p:nvSpPr>
          <p:spPr>
            <a:xfrm>
              <a:off x="4563888" y="2970971"/>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grpSp>
        <p:nvGrpSpPr>
          <p:cNvPr id="75" name="Group 74"/>
          <p:cNvGrpSpPr/>
          <p:nvPr/>
        </p:nvGrpSpPr>
        <p:grpSpPr>
          <a:xfrm>
            <a:off x="3024856" y="1598727"/>
            <a:ext cx="1601893" cy="776842"/>
            <a:chOff x="6801434" y="2414392"/>
            <a:chExt cx="2141951" cy="945715"/>
          </a:xfrm>
        </p:grpSpPr>
        <p:sp>
          <p:nvSpPr>
            <p:cNvPr id="42" name="TextBox 41"/>
            <p:cNvSpPr txBox="1"/>
            <p:nvPr/>
          </p:nvSpPr>
          <p:spPr>
            <a:xfrm>
              <a:off x="6801434" y="2414392"/>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43" name="Rectangle 42"/>
            <p:cNvSpPr/>
            <p:nvPr/>
          </p:nvSpPr>
          <p:spPr>
            <a:xfrm>
              <a:off x="7010845" y="2459154"/>
              <a:ext cx="1723126" cy="789139"/>
            </a:xfrm>
            <a:prstGeom prst="rect">
              <a:avLst/>
            </a:prstGeom>
            <a:solidFill>
              <a:srgbClr val="00B050">
                <a:alpha val="46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44" name="Straight Connector 43"/>
            <p:cNvCxnSpPr>
              <a:stCxn id="43" idx="1"/>
              <a:endCxn id="43" idx="3"/>
            </p:cNvCxnSpPr>
            <p:nvPr/>
          </p:nvCxnSpPr>
          <p:spPr>
            <a:xfrm>
              <a:off x="7010846" y="2853724"/>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801434" y="2539651"/>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Breast</a:t>
              </a:r>
            </a:p>
          </p:txBody>
        </p:sp>
        <p:sp>
          <p:nvSpPr>
            <p:cNvPr id="46" name="TextBox 45"/>
            <p:cNvSpPr txBox="1"/>
            <p:nvPr/>
          </p:nvSpPr>
          <p:spPr>
            <a:xfrm>
              <a:off x="6801434" y="2953011"/>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grpSp>
        <p:nvGrpSpPr>
          <p:cNvPr id="76" name="Group 75"/>
          <p:cNvGrpSpPr/>
          <p:nvPr/>
        </p:nvGrpSpPr>
        <p:grpSpPr>
          <a:xfrm>
            <a:off x="7229697" y="1598727"/>
            <a:ext cx="1601893" cy="776842"/>
            <a:chOff x="8824624" y="2432260"/>
            <a:chExt cx="2141951" cy="945715"/>
          </a:xfrm>
        </p:grpSpPr>
        <p:sp>
          <p:nvSpPr>
            <p:cNvPr id="47" name="TextBox 46"/>
            <p:cNvSpPr txBox="1"/>
            <p:nvPr/>
          </p:nvSpPr>
          <p:spPr>
            <a:xfrm>
              <a:off x="8824624" y="2432260"/>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48" name="Rectangle 47"/>
            <p:cNvSpPr/>
            <p:nvPr/>
          </p:nvSpPr>
          <p:spPr>
            <a:xfrm>
              <a:off x="9034036" y="2477022"/>
              <a:ext cx="1723126" cy="789139"/>
            </a:xfrm>
            <a:prstGeom prst="rect">
              <a:avLst/>
            </a:prstGeom>
            <a:solidFill>
              <a:srgbClr val="00B0F0">
                <a:alpha val="42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49" name="Straight Connector 48"/>
            <p:cNvCxnSpPr>
              <a:stCxn id="48" idx="1"/>
              <a:endCxn id="48" idx="3"/>
            </p:cNvCxnSpPr>
            <p:nvPr/>
          </p:nvCxnSpPr>
          <p:spPr>
            <a:xfrm>
              <a:off x="9034036" y="2871592"/>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8824624" y="2557519"/>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Gout (Tissue)</a:t>
              </a:r>
            </a:p>
          </p:txBody>
        </p:sp>
        <p:sp>
          <p:nvSpPr>
            <p:cNvPr id="51" name="TextBox 50"/>
            <p:cNvSpPr txBox="1"/>
            <p:nvPr/>
          </p:nvSpPr>
          <p:spPr>
            <a:xfrm>
              <a:off x="8824624" y="2970879"/>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grpSp>
        <p:nvGrpSpPr>
          <p:cNvPr id="77" name="Group 76"/>
          <p:cNvGrpSpPr/>
          <p:nvPr/>
        </p:nvGrpSpPr>
        <p:grpSpPr>
          <a:xfrm>
            <a:off x="8631994" y="1598727"/>
            <a:ext cx="1601893" cy="776842"/>
            <a:chOff x="4042209" y="4816258"/>
            <a:chExt cx="2141951" cy="945715"/>
          </a:xfrm>
        </p:grpSpPr>
        <p:sp>
          <p:nvSpPr>
            <p:cNvPr id="55" name="TextBox 54"/>
            <p:cNvSpPr txBox="1"/>
            <p:nvPr/>
          </p:nvSpPr>
          <p:spPr>
            <a:xfrm>
              <a:off x="4042209" y="4816258"/>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56" name="Rectangle 55"/>
            <p:cNvSpPr/>
            <p:nvPr/>
          </p:nvSpPr>
          <p:spPr>
            <a:xfrm>
              <a:off x="4251621" y="4861020"/>
              <a:ext cx="1723126" cy="789139"/>
            </a:xfrm>
            <a:prstGeom prst="rect">
              <a:avLst/>
            </a:prstGeom>
            <a:solidFill>
              <a:srgbClr val="002060">
                <a:alpha val="35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57" name="Straight Connector 56"/>
            <p:cNvCxnSpPr>
              <a:stCxn id="56" idx="1"/>
              <a:endCxn id="56" idx="3"/>
            </p:cNvCxnSpPr>
            <p:nvPr/>
          </p:nvCxnSpPr>
          <p:spPr>
            <a:xfrm>
              <a:off x="4251621" y="5255590"/>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4042209" y="4941517"/>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Routine Pathology</a:t>
              </a:r>
            </a:p>
          </p:txBody>
        </p:sp>
        <p:sp>
          <p:nvSpPr>
            <p:cNvPr id="59" name="TextBox 58"/>
            <p:cNvSpPr txBox="1"/>
            <p:nvPr/>
          </p:nvSpPr>
          <p:spPr>
            <a:xfrm>
              <a:off x="4042209" y="5354877"/>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grpSp>
        <p:nvGrpSpPr>
          <p:cNvPr id="78" name="Group 77"/>
          <p:cNvGrpSpPr/>
          <p:nvPr/>
        </p:nvGrpSpPr>
        <p:grpSpPr>
          <a:xfrm>
            <a:off x="10426713" y="1598727"/>
            <a:ext cx="1601893" cy="776842"/>
            <a:chOff x="6591611" y="4816349"/>
            <a:chExt cx="2141951" cy="945715"/>
          </a:xfrm>
        </p:grpSpPr>
        <p:sp>
          <p:nvSpPr>
            <p:cNvPr id="60" name="TextBox 59"/>
            <p:cNvSpPr txBox="1"/>
            <p:nvPr/>
          </p:nvSpPr>
          <p:spPr>
            <a:xfrm>
              <a:off x="6591611" y="4816349"/>
              <a:ext cx="1728592" cy="739035"/>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61" name="Rectangle 60"/>
            <p:cNvSpPr/>
            <p:nvPr/>
          </p:nvSpPr>
          <p:spPr>
            <a:xfrm>
              <a:off x="6801023" y="4861111"/>
              <a:ext cx="1723126" cy="789139"/>
            </a:xfrm>
            <a:prstGeom prst="rect">
              <a:avLst/>
            </a:prstGeom>
            <a:solidFill>
              <a:srgbClr val="7030A0">
                <a:alpha val="58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62" name="Straight Connector 61"/>
            <p:cNvCxnSpPr>
              <a:stCxn id="61" idx="1"/>
              <a:endCxn id="61" idx="3"/>
            </p:cNvCxnSpPr>
            <p:nvPr/>
          </p:nvCxnSpPr>
          <p:spPr>
            <a:xfrm>
              <a:off x="6801023" y="5255681"/>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6591611" y="4941608"/>
              <a:ext cx="2141951" cy="331941"/>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Routine Pathology</a:t>
              </a:r>
            </a:p>
          </p:txBody>
        </p:sp>
        <p:sp>
          <p:nvSpPr>
            <p:cNvPr id="64" name="TextBox 63"/>
            <p:cNvSpPr txBox="1"/>
            <p:nvPr/>
          </p:nvSpPr>
          <p:spPr>
            <a:xfrm>
              <a:off x="6591611" y="5354968"/>
              <a:ext cx="2079321" cy="407096"/>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Formalin</a:t>
              </a:r>
            </a:p>
          </p:txBody>
        </p:sp>
      </p:grpSp>
      <p:grpSp>
        <p:nvGrpSpPr>
          <p:cNvPr id="81" name="Group 80"/>
          <p:cNvGrpSpPr/>
          <p:nvPr/>
        </p:nvGrpSpPr>
        <p:grpSpPr>
          <a:xfrm>
            <a:off x="105037" y="957688"/>
            <a:ext cx="2773429" cy="615295"/>
            <a:chOff x="158834" y="957688"/>
            <a:chExt cx="3574357" cy="620039"/>
          </a:xfrm>
        </p:grpSpPr>
        <p:sp>
          <p:nvSpPr>
            <p:cNvPr id="80" name="Rectangle 79"/>
            <p:cNvSpPr/>
            <p:nvPr/>
          </p:nvSpPr>
          <p:spPr>
            <a:xfrm>
              <a:off x="158834" y="957688"/>
              <a:ext cx="3574357" cy="620039"/>
            </a:xfrm>
            <a:prstGeom prst="rect">
              <a:avLst/>
            </a:prstGeom>
            <a:solidFill>
              <a:srgbClr val="A6093D">
                <a:alpha val="71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427062" y="1000436"/>
              <a:ext cx="3037901" cy="430306"/>
            </a:xfrm>
            <a:prstGeom prst="rect">
              <a:avLst/>
            </a:prstGeom>
            <a:noFill/>
          </p:spPr>
          <p:txBody>
            <a:bodyPr wrap="square" lIns="0" tIns="0" rIns="0" bIns="0" rtlCol="0">
              <a:noAutofit/>
            </a:bodyPr>
            <a:lstStyle/>
            <a:p>
              <a:pPr algn="ctr"/>
              <a:r>
                <a:rPr lang="en-US" dirty="0">
                  <a:latin typeface="Arial" panose="020B0604020202020204" pitchFamily="34" charset="0"/>
                  <a:cs typeface="Arial" panose="020B0604020202020204" pitchFamily="34" charset="0"/>
                </a:rPr>
                <a:t>Intra-Operative Consultation</a:t>
              </a:r>
            </a:p>
          </p:txBody>
        </p:sp>
      </p:grpSp>
      <p:sp>
        <p:nvSpPr>
          <p:cNvPr id="85" name="Down Arrow 84"/>
          <p:cNvSpPr/>
          <p:nvPr/>
        </p:nvSpPr>
        <p:spPr>
          <a:xfrm>
            <a:off x="4997445" y="2343532"/>
            <a:ext cx="457200" cy="1634057"/>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Down Arrow 85"/>
          <p:cNvSpPr/>
          <p:nvPr/>
        </p:nvSpPr>
        <p:spPr>
          <a:xfrm>
            <a:off x="3597202"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Down Arrow 86"/>
          <p:cNvSpPr/>
          <p:nvPr/>
        </p:nvSpPr>
        <p:spPr>
          <a:xfrm>
            <a:off x="2005532"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Down Arrow 87"/>
          <p:cNvSpPr/>
          <p:nvPr/>
        </p:nvSpPr>
        <p:spPr>
          <a:xfrm>
            <a:off x="521770"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Down Arrow 88"/>
          <p:cNvSpPr/>
          <p:nvPr/>
        </p:nvSpPr>
        <p:spPr>
          <a:xfrm>
            <a:off x="9204340" y="2343532"/>
            <a:ext cx="457200" cy="1621100"/>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Down Arrow 89"/>
          <p:cNvSpPr/>
          <p:nvPr/>
        </p:nvSpPr>
        <p:spPr>
          <a:xfrm>
            <a:off x="7802043" y="2343532"/>
            <a:ext cx="457200" cy="1634056"/>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p:cNvSpPr/>
          <p:nvPr/>
        </p:nvSpPr>
        <p:spPr>
          <a:xfrm>
            <a:off x="158834" y="4012879"/>
            <a:ext cx="9708309" cy="552322"/>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TextBox 92"/>
          <p:cNvSpPr txBox="1"/>
          <p:nvPr/>
        </p:nvSpPr>
        <p:spPr>
          <a:xfrm>
            <a:off x="264182" y="4124107"/>
            <a:ext cx="9497611" cy="200969"/>
          </a:xfrm>
          <a:prstGeom prst="rect">
            <a:avLst/>
          </a:prstGeom>
          <a:noFill/>
        </p:spPr>
        <p:txBody>
          <a:bodyPr wrap="square" lIns="0" tIns="0" rIns="0" bIns="0" rtlCol="0">
            <a:noAutofit/>
          </a:bodyPr>
          <a:lstStyle/>
          <a:p>
            <a:pPr algn="ctr"/>
            <a:r>
              <a:rPr lang="en-US" dirty="0">
                <a:latin typeface="Arial" panose="020B0604020202020204" pitchFamily="34" charset="0"/>
                <a:cs typeface="Arial" panose="020B0604020202020204" pitchFamily="34" charset="0"/>
              </a:rPr>
              <a:t>Verbal Notification required at delivery (Face to Face or Call)</a:t>
            </a:r>
          </a:p>
        </p:txBody>
      </p:sp>
      <p:sp>
        <p:nvSpPr>
          <p:cNvPr id="94" name="Down Arrow 93"/>
          <p:cNvSpPr/>
          <p:nvPr/>
        </p:nvSpPr>
        <p:spPr>
          <a:xfrm>
            <a:off x="4997445" y="4628771"/>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Down Arrow 94"/>
          <p:cNvSpPr/>
          <p:nvPr/>
        </p:nvSpPr>
        <p:spPr>
          <a:xfrm>
            <a:off x="3597201" y="4628771"/>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Down Arrow 95"/>
          <p:cNvSpPr/>
          <p:nvPr/>
        </p:nvSpPr>
        <p:spPr>
          <a:xfrm>
            <a:off x="2005532" y="462262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Down Arrow 96"/>
          <p:cNvSpPr/>
          <p:nvPr/>
        </p:nvSpPr>
        <p:spPr>
          <a:xfrm>
            <a:off x="521770" y="4595660"/>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Down Arrow 97"/>
          <p:cNvSpPr/>
          <p:nvPr/>
        </p:nvSpPr>
        <p:spPr>
          <a:xfrm>
            <a:off x="9204340" y="4627697"/>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Down Arrow 98"/>
          <p:cNvSpPr/>
          <p:nvPr/>
        </p:nvSpPr>
        <p:spPr>
          <a:xfrm>
            <a:off x="7802043" y="462262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Down Arrow 100"/>
          <p:cNvSpPr/>
          <p:nvPr/>
        </p:nvSpPr>
        <p:spPr>
          <a:xfrm>
            <a:off x="10968898" y="2343532"/>
            <a:ext cx="457200" cy="2758867"/>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p:cNvSpPr txBox="1"/>
          <p:nvPr/>
        </p:nvSpPr>
        <p:spPr>
          <a:xfrm>
            <a:off x="158834" y="5171425"/>
            <a:ext cx="11795242" cy="941294"/>
          </a:xfrm>
          <a:prstGeom prst="rect">
            <a:avLst/>
          </a:prstGeom>
          <a:noFill/>
          <a:ln w="25400">
            <a:solidFill>
              <a:schemeClr val="tx1"/>
            </a:solidFill>
          </a:ln>
        </p:spPr>
        <p:txBody>
          <a:bodyPr wrap="square" lIns="0" tIns="0" rIns="0" bIns="0" rtlCol="0">
            <a:noAutofit/>
          </a:bodyPr>
          <a:lstStyle/>
          <a:p>
            <a:pPr algn="ctr"/>
            <a:r>
              <a:rPr lang="en-US" dirty="0">
                <a:latin typeface="Arial" panose="020B0604020202020204" pitchFamily="34" charset="0"/>
                <a:cs typeface="Arial" panose="020B0604020202020204" pitchFamily="34" charset="0"/>
              </a:rPr>
              <a:t>Deliver to:</a:t>
            </a:r>
          </a:p>
          <a:p>
            <a:pPr algn="ctr"/>
            <a:r>
              <a:rPr lang="en-US" dirty="0">
                <a:latin typeface="Arial" panose="020B0604020202020204" pitchFamily="34" charset="0"/>
                <a:cs typeface="Arial" panose="020B0604020202020204" pitchFamily="34" charset="0"/>
              </a:rPr>
              <a:t>Monday – Friday  8am – 4pm: Gross Room</a:t>
            </a:r>
          </a:p>
          <a:p>
            <a:pPr algn="ctr"/>
            <a:r>
              <a:rPr lang="en-US" dirty="0">
                <a:latin typeface="Arial" panose="020B0604020202020204" pitchFamily="34" charset="0"/>
                <a:cs typeface="Arial" panose="020B0604020202020204" pitchFamily="34" charset="0"/>
              </a:rPr>
              <a:t>Off Hours and Weekends: Clinical Lab</a:t>
            </a:r>
          </a:p>
        </p:txBody>
      </p:sp>
      <p:sp>
        <p:nvSpPr>
          <p:cNvPr id="103" name="Rectangle 102"/>
          <p:cNvSpPr/>
          <p:nvPr/>
        </p:nvSpPr>
        <p:spPr>
          <a:xfrm>
            <a:off x="162927" y="2878687"/>
            <a:ext cx="2715539" cy="552322"/>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Deliver ASAP</a:t>
            </a:r>
          </a:p>
        </p:txBody>
      </p:sp>
      <p:sp>
        <p:nvSpPr>
          <p:cNvPr id="104" name="TextBox 103"/>
          <p:cNvSpPr txBox="1"/>
          <p:nvPr/>
        </p:nvSpPr>
        <p:spPr>
          <a:xfrm>
            <a:off x="3181468" y="2878687"/>
            <a:ext cx="1288668" cy="547342"/>
          </a:xfrm>
          <a:prstGeom prst="rect">
            <a:avLst/>
          </a:prstGeom>
          <a:noFill/>
          <a:ln w="25400">
            <a:solidFill>
              <a:schemeClr val="tx1"/>
            </a:solidFill>
          </a:ln>
        </p:spPr>
        <p:txBody>
          <a:bodyPr wrap="square" lIns="0" tIns="0" rIns="0" bIns="0" rtlCol="0" anchor="ctr">
            <a:noAutofit/>
          </a:bodyPr>
          <a:lstStyle/>
          <a:p>
            <a:pPr algn="ctr"/>
            <a:r>
              <a:rPr lang="en-US" sz="1400" dirty="0">
                <a:latin typeface="Arial" panose="020B0604020202020204" pitchFamily="34" charset="0"/>
                <a:cs typeface="Arial" panose="020B0604020202020204" pitchFamily="34" charset="0"/>
              </a:rPr>
              <a:t>Must deliver </a:t>
            </a:r>
          </a:p>
          <a:p>
            <a:pPr algn="ctr"/>
            <a:r>
              <a:rPr lang="en-US" sz="1400" dirty="0">
                <a:latin typeface="Arial" panose="020B0604020202020204" pitchFamily="34" charset="0"/>
                <a:cs typeface="Arial" panose="020B0604020202020204" pitchFamily="34" charset="0"/>
              </a:rPr>
              <a:t>within 30 min</a:t>
            </a:r>
          </a:p>
        </p:txBody>
      </p:sp>
      <p:sp>
        <p:nvSpPr>
          <p:cNvPr id="107" name="Down Arrow 106"/>
          <p:cNvSpPr/>
          <p:nvPr/>
        </p:nvSpPr>
        <p:spPr>
          <a:xfrm>
            <a:off x="3597201"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Down Arrow 107"/>
          <p:cNvSpPr/>
          <p:nvPr/>
        </p:nvSpPr>
        <p:spPr>
          <a:xfrm>
            <a:off x="2005532"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Down Arrow 108"/>
          <p:cNvSpPr/>
          <p:nvPr/>
        </p:nvSpPr>
        <p:spPr>
          <a:xfrm>
            <a:off x="521770"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7" name="Group 116"/>
          <p:cNvGrpSpPr/>
          <p:nvPr/>
        </p:nvGrpSpPr>
        <p:grpSpPr>
          <a:xfrm>
            <a:off x="5827398" y="1598727"/>
            <a:ext cx="1601893" cy="776842"/>
            <a:chOff x="8655134" y="403857"/>
            <a:chExt cx="1601893" cy="776842"/>
          </a:xfrm>
        </p:grpSpPr>
        <p:sp>
          <p:nvSpPr>
            <p:cNvPr id="112" name="TextBox 111"/>
            <p:cNvSpPr txBox="1"/>
            <p:nvPr/>
          </p:nvSpPr>
          <p:spPr>
            <a:xfrm>
              <a:off x="8655134" y="403857"/>
              <a:ext cx="1292756" cy="607068"/>
            </a:xfrm>
            <a:prstGeom prst="rect">
              <a:avLst/>
            </a:prstGeom>
            <a:noFill/>
          </p:spPr>
          <p:txBody>
            <a:bodyPr wrap="square" lIns="0" tIns="0" rIns="0" bIns="0" rtlCol="0">
              <a:noAutofit/>
            </a:bodyPr>
            <a:lstStyle/>
            <a:p>
              <a:endParaRPr lang="en-US" sz="1200" dirty="0">
                <a:latin typeface="Arial" panose="020B0604020202020204" pitchFamily="34" charset="0"/>
                <a:cs typeface="Arial" panose="020B0604020202020204" pitchFamily="34" charset="0"/>
              </a:endParaRPr>
            </a:p>
          </p:txBody>
        </p:sp>
        <p:sp>
          <p:nvSpPr>
            <p:cNvPr id="113" name="Rectangle 112"/>
            <p:cNvSpPr/>
            <p:nvPr/>
          </p:nvSpPr>
          <p:spPr>
            <a:xfrm>
              <a:off x="8811746" y="440626"/>
              <a:ext cx="1288668" cy="648225"/>
            </a:xfrm>
            <a:prstGeom prst="rect">
              <a:avLst/>
            </a:prstGeom>
            <a:solidFill>
              <a:schemeClr val="tx2">
                <a:lumMod val="60000"/>
                <a:lumOff val="40000"/>
                <a:alpha val="4200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114" name="Straight Connector 113"/>
            <p:cNvCxnSpPr>
              <a:stCxn id="113" idx="1"/>
              <a:endCxn id="113" idx="3"/>
            </p:cNvCxnSpPr>
            <p:nvPr/>
          </p:nvCxnSpPr>
          <p:spPr>
            <a:xfrm>
              <a:off x="8811746" y="764739"/>
              <a:ext cx="12886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8655134" y="506749"/>
              <a:ext cx="1601893" cy="272667"/>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POC</a:t>
              </a:r>
            </a:p>
          </p:txBody>
        </p:sp>
        <p:sp>
          <p:nvSpPr>
            <p:cNvPr id="116" name="TextBox 115"/>
            <p:cNvSpPr txBox="1"/>
            <p:nvPr/>
          </p:nvSpPr>
          <p:spPr>
            <a:xfrm>
              <a:off x="8655134" y="846297"/>
              <a:ext cx="1555054" cy="334402"/>
            </a:xfrm>
            <a:prstGeom prst="rect">
              <a:avLst/>
            </a:prstGeom>
            <a:noFill/>
          </p:spPr>
          <p:txBody>
            <a:bodyPr wrap="square" lIns="0" tIns="0" rIns="0" bIns="0" rtlCol="0">
              <a:noAutofit/>
            </a:bodyPr>
            <a:lstStyle/>
            <a:p>
              <a:pPr algn="ctr"/>
              <a:r>
                <a:rPr lang="en-US" sz="1200" dirty="0">
                  <a:latin typeface="Arial" panose="020B0604020202020204" pitchFamily="34" charset="0"/>
                  <a:cs typeface="Arial" panose="020B0604020202020204" pitchFamily="34" charset="0"/>
                </a:rPr>
                <a:t>No Fix</a:t>
              </a:r>
            </a:p>
          </p:txBody>
        </p:sp>
      </p:grpSp>
      <p:sp>
        <p:nvSpPr>
          <p:cNvPr id="118" name="Down Arrow 117"/>
          <p:cNvSpPr/>
          <p:nvPr/>
        </p:nvSpPr>
        <p:spPr>
          <a:xfrm>
            <a:off x="6399744" y="2343532"/>
            <a:ext cx="457200" cy="1634056"/>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Down Arrow 118"/>
          <p:cNvSpPr/>
          <p:nvPr/>
        </p:nvSpPr>
        <p:spPr>
          <a:xfrm>
            <a:off x="6399744" y="4635257"/>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4196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1" y="365125"/>
            <a:ext cx="11744324" cy="1325563"/>
          </a:xfrm>
        </p:spPr>
        <p:txBody>
          <a:bodyPr/>
          <a:lstStyle/>
          <a:p>
            <a:pPr algn="ctr"/>
            <a:r>
              <a:rPr lang="en-US" dirty="0"/>
              <a:t>Container – Patient and Specimen Information</a:t>
            </a:r>
          </a:p>
        </p:txBody>
      </p:sp>
      <p:sp>
        <p:nvSpPr>
          <p:cNvPr id="6" name="TextBox 5"/>
          <p:cNvSpPr txBox="1"/>
          <p:nvPr/>
        </p:nvSpPr>
        <p:spPr>
          <a:xfrm>
            <a:off x="6076950" y="2303265"/>
            <a:ext cx="5772150" cy="615553"/>
          </a:xfrm>
          <a:prstGeom prst="rect">
            <a:avLst/>
          </a:prstGeom>
          <a:noFill/>
        </p:spPr>
        <p:txBody>
          <a:bodyPr wrap="square" rtlCol="0">
            <a:spAutoFit/>
          </a:bodyPr>
          <a:lstStyle/>
          <a:p>
            <a:r>
              <a:rPr lang="en-US" dirty="0"/>
              <a:t>Two Patient Identifiers at minimum:</a:t>
            </a:r>
          </a:p>
          <a:p>
            <a:pPr algn="ctr"/>
            <a:r>
              <a:rPr lang="en-US" sz="1600" dirty="0"/>
              <a:t>Name (Last, First) and DOB *or* Name (Last, First) and MRN</a:t>
            </a:r>
          </a:p>
        </p:txBody>
      </p:sp>
      <p:sp>
        <p:nvSpPr>
          <p:cNvPr id="7" name="TextBox 6"/>
          <p:cNvSpPr txBox="1"/>
          <p:nvPr/>
        </p:nvSpPr>
        <p:spPr>
          <a:xfrm>
            <a:off x="6076950" y="3129083"/>
            <a:ext cx="5257800" cy="2400657"/>
          </a:xfrm>
          <a:prstGeom prst="rect">
            <a:avLst/>
          </a:prstGeom>
          <a:noFill/>
        </p:spPr>
        <p:txBody>
          <a:bodyPr wrap="square" rtlCol="0">
            <a:spAutoFit/>
          </a:bodyPr>
          <a:lstStyle/>
          <a:p>
            <a:r>
              <a:rPr lang="en-US" dirty="0"/>
              <a:t>Specimen Site: </a:t>
            </a:r>
            <a:r>
              <a:rPr lang="en-US" sz="1600" dirty="0"/>
              <a:t>MUST match what is on the requisition exactly</a:t>
            </a:r>
          </a:p>
          <a:p>
            <a:r>
              <a:rPr lang="en-US" dirty="0"/>
              <a:t>Notes:</a:t>
            </a:r>
          </a:p>
          <a:p>
            <a:pPr marL="285750" indent="-285750">
              <a:buFontTx/>
              <a:buChar char="-"/>
            </a:pPr>
            <a:r>
              <a:rPr lang="en-US" sz="1400" dirty="0"/>
              <a:t>Can use (R) or (L) as abbreviations for Right and Left respectively, if other abbreviations are needed for common use, it must be discussed with Pathology before using</a:t>
            </a:r>
          </a:p>
          <a:p>
            <a:pPr marL="285750" indent="-285750">
              <a:buFontTx/>
              <a:buChar char="-"/>
            </a:pPr>
            <a:r>
              <a:rPr lang="en-US" sz="1400" dirty="0"/>
              <a:t>If there are two things from the same site, it must be indicated as #1 (site matching requisition) on one container and #2 (site matching requisition) on the other container</a:t>
            </a:r>
          </a:p>
          <a:p>
            <a:pPr marL="285750" indent="-285750">
              <a:buFontTx/>
              <a:buChar char="-"/>
            </a:pPr>
            <a:endParaRPr lang="en-US" sz="1400" dirty="0"/>
          </a:p>
        </p:txBody>
      </p:sp>
      <p:sp>
        <p:nvSpPr>
          <p:cNvPr id="8" name="TextBox 7"/>
          <p:cNvSpPr txBox="1"/>
          <p:nvPr/>
        </p:nvSpPr>
        <p:spPr>
          <a:xfrm>
            <a:off x="6076950" y="1231226"/>
            <a:ext cx="5257800" cy="861774"/>
          </a:xfrm>
          <a:prstGeom prst="rect">
            <a:avLst/>
          </a:prstGeom>
          <a:noFill/>
        </p:spPr>
        <p:txBody>
          <a:bodyPr wrap="square" rtlCol="0">
            <a:spAutoFit/>
          </a:bodyPr>
          <a:lstStyle/>
          <a:p>
            <a:r>
              <a:rPr lang="en-US" dirty="0"/>
              <a:t>Labeling must be on the container – not the lid</a:t>
            </a:r>
          </a:p>
          <a:p>
            <a:pPr marL="285750" indent="-285750">
              <a:buFont typeface="Arial" panose="020B0604020202020204" pitchFamily="34" charset="0"/>
              <a:buChar char="•"/>
            </a:pPr>
            <a:r>
              <a:rPr lang="en-US" sz="1600" dirty="0"/>
              <a:t>This is a requirement of our accrediting agencies</a:t>
            </a:r>
          </a:p>
          <a:p>
            <a:pPr marL="285750" indent="-285750">
              <a:buFont typeface="Arial" panose="020B0604020202020204" pitchFamily="34" charset="0"/>
              <a:buChar char="•"/>
            </a:pPr>
            <a:r>
              <a:rPr lang="en-US" sz="1600" dirty="0"/>
              <a:t>Lids can be switched easily</a:t>
            </a:r>
          </a:p>
        </p:txBody>
      </p:sp>
      <p:sp>
        <p:nvSpPr>
          <p:cNvPr id="10" name="TextBox 9"/>
          <p:cNvSpPr txBox="1"/>
          <p:nvPr/>
        </p:nvSpPr>
        <p:spPr>
          <a:xfrm>
            <a:off x="6076950" y="5770782"/>
            <a:ext cx="4552950" cy="646331"/>
          </a:xfrm>
          <a:prstGeom prst="rect">
            <a:avLst/>
          </a:prstGeom>
          <a:noFill/>
        </p:spPr>
        <p:txBody>
          <a:bodyPr wrap="square" rtlCol="0">
            <a:spAutoFit/>
          </a:bodyPr>
          <a:lstStyle/>
          <a:p>
            <a:r>
              <a:rPr lang="en-US" dirty="0"/>
              <a:t>When writing on the container use permanent ink or pencil ONLY</a:t>
            </a:r>
          </a:p>
        </p:txBody>
      </p:sp>
      <p:grpSp>
        <p:nvGrpSpPr>
          <p:cNvPr id="17" name="Group 16"/>
          <p:cNvGrpSpPr/>
          <p:nvPr/>
        </p:nvGrpSpPr>
        <p:grpSpPr>
          <a:xfrm>
            <a:off x="1600200" y="3931854"/>
            <a:ext cx="2157701" cy="2207304"/>
            <a:chOff x="1171575" y="3769929"/>
            <a:chExt cx="2157701" cy="2207304"/>
          </a:xfrm>
        </p:grpSpPr>
        <p:pic>
          <p:nvPicPr>
            <p:cNvPr id="11" name="Picture 10"/>
            <p:cNvPicPr>
              <a:picLocks noChangeAspect="1"/>
            </p:cNvPicPr>
            <p:nvPr/>
          </p:nvPicPr>
          <p:blipFill>
            <a:blip r:embed="rId2"/>
            <a:stretch>
              <a:fillRect/>
            </a:stretch>
          </p:blipFill>
          <p:spPr>
            <a:xfrm>
              <a:off x="1171575" y="3769929"/>
              <a:ext cx="2157701" cy="2207304"/>
            </a:xfrm>
            <a:prstGeom prst="rect">
              <a:avLst/>
            </a:prstGeom>
          </p:spPr>
        </p:pic>
        <p:cxnSp>
          <p:nvCxnSpPr>
            <p:cNvPr id="14" name="Straight Connector 13"/>
            <p:cNvCxnSpPr/>
            <p:nvPr/>
          </p:nvCxnSpPr>
          <p:spPr>
            <a:xfrm>
              <a:off x="1543050" y="4229100"/>
              <a:ext cx="1352550" cy="13239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543050" y="4228822"/>
              <a:ext cx="1352550" cy="1323975"/>
            </a:xfrm>
            <a:prstGeom prst="line">
              <a:avLst/>
            </a:prstGeom>
            <a:ln w="28575">
              <a:solidFill>
                <a:srgbClr val="FF0000"/>
              </a:solidFill>
            </a:ln>
            <a:scene3d>
              <a:camera prst="orthographicFront">
                <a:rot lat="10800000" lon="0" rev="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1611849" y="1200085"/>
            <a:ext cx="2146052" cy="2419601"/>
            <a:chOff x="1611849" y="1200085"/>
            <a:chExt cx="2146052" cy="2419601"/>
          </a:xfrm>
        </p:grpSpPr>
        <p:pic>
          <p:nvPicPr>
            <p:cNvPr id="18" name="Picture 17"/>
            <p:cNvPicPr>
              <a:picLocks noChangeAspect="1"/>
            </p:cNvPicPr>
            <p:nvPr/>
          </p:nvPicPr>
          <p:blipFill>
            <a:blip r:embed="rId3"/>
            <a:stretch>
              <a:fillRect/>
            </a:stretch>
          </p:blipFill>
          <p:spPr>
            <a:xfrm>
              <a:off x="1611849" y="1200085"/>
              <a:ext cx="2146052" cy="2419601"/>
            </a:xfrm>
            <a:prstGeom prst="rect">
              <a:avLst/>
            </a:prstGeom>
          </p:spPr>
        </p:pic>
        <p:cxnSp>
          <p:nvCxnSpPr>
            <p:cNvPr id="20" name="Straight Connector 19"/>
            <p:cNvCxnSpPr/>
            <p:nvPr/>
          </p:nvCxnSpPr>
          <p:spPr>
            <a:xfrm>
              <a:off x="2264023" y="2188247"/>
              <a:ext cx="276225" cy="314325"/>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2530723" y="1570853"/>
              <a:ext cx="793502" cy="931721"/>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29983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Frozen Section</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Specimens for Frozen Sections</a:t>
            </a:r>
          </a:p>
          <a:p>
            <a:pPr lvl="1"/>
            <a:r>
              <a:rPr lang="en-US" dirty="0"/>
              <a:t>Specimen is sent for intraoperative consultation to determine microscopically (frozen sections) how far the tumor or lesion is from the surgical margin.</a:t>
            </a:r>
          </a:p>
          <a:p>
            <a:pPr>
              <a:buFont typeface="Arial" panose="020B0604020202020204" pitchFamily="34" charset="0"/>
              <a:buChar char="•"/>
            </a:pPr>
            <a:endParaRPr lang="en-US" b="1" dirty="0"/>
          </a:p>
          <a:p>
            <a:pPr>
              <a:buFont typeface="Arial" panose="020B0604020202020204" pitchFamily="34" charset="0"/>
              <a:buChar char="•"/>
            </a:pPr>
            <a:r>
              <a:rPr lang="en-US" b="1" dirty="0"/>
              <a:t>Submission for Frozen Sections</a:t>
            </a:r>
          </a:p>
          <a:p>
            <a:pPr lvl="1"/>
            <a:r>
              <a:rPr lang="en-US" dirty="0"/>
              <a:t>Tissue must be fresh and placed in an empty container.</a:t>
            </a:r>
          </a:p>
          <a:p>
            <a:pPr marL="640080" lvl="2" indent="0">
              <a:buNone/>
            </a:pPr>
            <a:endParaRPr lang="en-US" dirty="0"/>
          </a:p>
          <a:p>
            <a:pPr>
              <a:buFont typeface="Arial" panose="020B0604020202020204" pitchFamily="34" charset="0"/>
              <a:buChar char="•"/>
            </a:pPr>
            <a:r>
              <a:rPr lang="en-US" b="1" dirty="0"/>
              <a:t>Frozen Section protocol Order</a:t>
            </a:r>
          </a:p>
          <a:p>
            <a:pPr lvl="1"/>
            <a:r>
              <a:rPr lang="en-US" dirty="0"/>
              <a:t>Enter as a Surgical Pathology Request</a:t>
            </a:r>
          </a:p>
          <a:p>
            <a:pPr lvl="1"/>
            <a:r>
              <a:rPr lang="en-US" dirty="0"/>
              <a:t>Select “Frozen” – “YES”</a:t>
            </a:r>
          </a:p>
          <a:p>
            <a:pPr lvl="1"/>
            <a:endParaRPr lang="en-US" dirty="0"/>
          </a:p>
          <a:p>
            <a:pPr>
              <a:buFont typeface="Arial" panose="020B0604020202020204" pitchFamily="34" charset="0"/>
              <a:buChar char="•"/>
            </a:pPr>
            <a:r>
              <a:rPr lang="en-US" dirty="0"/>
              <a:t>For specific collection or ordering questions, call the gross room at 720-516-2096</a:t>
            </a:r>
          </a:p>
          <a:p>
            <a:pPr lvl="2"/>
            <a:endParaRPr lang="en-US" dirty="0"/>
          </a:p>
          <a:p>
            <a:pPr marL="0" indent="0">
              <a:buNone/>
            </a:pPr>
            <a:endParaRPr lang="en-US" dirty="0"/>
          </a:p>
        </p:txBody>
      </p:sp>
    </p:spTree>
    <p:extLst>
      <p:ext uri="{BB962C8B-B14F-4D97-AF65-F5344CB8AC3E}">
        <p14:creationId xmlns:p14="http://schemas.microsoft.com/office/powerpoint/2010/main" val="2146866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Gross Margins</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Specimens for Gross Margins</a:t>
            </a:r>
          </a:p>
          <a:p>
            <a:pPr lvl="1"/>
            <a:r>
              <a:rPr lang="en-US" dirty="0"/>
              <a:t>Specimen is sent for intraoperative consultation to determine macroscopically (looking at the specimen) how far the tumor or lesion is from the surgical margin.</a:t>
            </a:r>
          </a:p>
          <a:p>
            <a:pPr>
              <a:buFont typeface="Arial" panose="020B0604020202020204" pitchFamily="34" charset="0"/>
              <a:buChar char="•"/>
            </a:pPr>
            <a:endParaRPr lang="en-US" b="1" dirty="0"/>
          </a:p>
          <a:p>
            <a:pPr>
              <a:buFont typeface="Arial" panose="020B0604020202020204" pitchFamily="34" charset="0"/>
              <a:buChar char="•"/>
            </a:pPr>
            <a:r>
              <a:rPr lang="en-US" b="1" dirty="0"/>
              <a:t>Submission for Gross Margins</a:t>
            </a:r>
          </a:p>
          <a:p>
            <a:pPr lvl="1"/>
            <a:r>
              <a:rPr lang="en-US" dirty="0"/>
              <a:t>Tissue must be fresh and placed in an empty container.</a:t>
            </a:r>
          </a:p>
          <a:p>
            <a:pPr marL="640080" lvl="2" indent="0">
              <a:buNone/>
            </a:pPr>
            <a:endParaRPr lang="en-US" dirty="0"/>
          </a:p>
          <a:p>
            <a:pPr>
              <a:buFont typeface="Arial" panose="020B0604020202020204" pitchFamily="34" charset="0"/>
              <a:buChar char="•"/>
            </a:pPr>
            <a:r>
              <a:rPr lang="en-US" b="1" dirty="0"/>
              <a:t>Gross Margin protocol Order</a:t>
            </a:r>
          </a:p>
          <a:p>
            <a:pPr lvl="1"/>
            <a:r>
              <a:rPr lang="en-US" dirty="0"/>
              <a:t>Enter as a Surgical Pathology Request</a:t>
            </a:r>
          </a:p>
          <a:p>
            <a:pPr lvl="1"/>
            <a:r>
              <a:rPr lang="en-US" dirty="0"/>
              <a:t>Under “non-frozen attributes” select “Fresh with Special Studies” and select “Gross Margin”</a:t>
            </a:r>
          </a:p>
          <a:p>
            <a:pPr lvl="1"/>
            <a:endParaRPr lang="en-US" dirty="0"/>
          </a:p>
          <a:p>
            <a:pPr lvl="1"/>
            <a:endParaRPr lang="en-US" dirty="0"/>
          </a:p>
          <a:p>
            <a:pPr>
              <a:buFont typeface="Arial" panose="020B0604020202020204" pitchFamily="34" charset="0"/>
              <a:buChar char="•"/>
            </a:pPr>
            <a:r>
              <a:rPr lang="en-US" dirty="0"/>
              <a:t>For specific collection or ordering questions, call the gross room at 720-516-2096</a:t>
            </a:r>
          </a:p>
          <a:p>
            <a:pPr lvl="2"/>
            <a:endParaRPr lang="en-US" dirty="0"/>
          </a:p>
          <a:p>
            <a:pPr marL="0" indent="0">
              <a:buNone/>
            </a:pPr>
            <a:endParaRPr lang="en-US" dirty="0"/>
          </a:p>
        </p:txBody>
      </p:sp>
    </p:spTree>
    <p:extLst>
      <p:ext uri="{BB962C8B-B14F-4D97-AF65-F5344CB8AC3E}">
        <p14:creationId xmlns:p14="http://schemas.microsoft.com/office/powerpoint/2010/main" val="3676750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Breast</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Breast Specimen</a:t>
            </a:r>
          </a:p>
          <a:p>
            <a:pPr lvl="1"/>
            <a:r>
              <a:rPr lang="en-US" dirty="0"/>
              <a:t>Breast specimens have a fixation time requirement – the specimen must be in formalin within 60 minutes of removal.</a:t>
            </a:r>
          </a:p>
          <a:p>
            <a:pPr lvl="2"/>
            <a:r>
              <a:rPr lang="en-US" dirty="0"/>
              <a:t>Must be delivered to Pathology within 30 minutes to allow for the PA to triage, ink, and open to allow for the formalin to reach the tumor or lesion</a:t>
            </a:r>
          </a:p>
          <a:p>
            <a:pPr>
              <a:buFont typeface="Arial" panose="020B0604020202020204" pitchFamily="34" charset="0"/>
              <a:buChar char="•"/>
            </a:pPr>
            <a:endParaRPr lang="en-US" b="1" dirty="0"/>
          </a:p>
          <a:p>
            <a:pPr>
              <a:buFont typeface="Arial" panose="020B0604020202020204" pitchFamily="34" charset="0"/>
              <a:buChar char="•"/>
            </a:pPr>
            <a:r>
              <a:rPr lang="en-US" b="1" dirty="0"/>
              <a:t>Submission</a:t>
            </a:r>
          </a:p>
          <a:p>
            <a:pPr lvl="1"/>
            <a:r>
              <a:rPr lang="en-US" dirty="0"/>
              <a:t>Large tissue specimens must be fresh and placed in an empty container.</a:t>
            </a:r>
          </a:p>
          <a:p>
            <a:pPr lvl="1"/>
            <a:r>
              <a:rPr lang="en-US" dirty="0"/>
              <a:t>Biopsies may be placed directly into formalin.</a:t>
            </a:r>
          </a:p>
          <a:p>
            <a:pPr marL="640080" lvl="2" indent="0">
              <a:buNone/>
            </a:pPr>
            <a:endParaRPr lang="en-US" dirty="0"/>
          </a:p>
          <a:p>
            <a:pPr>
              <a:buFont typeface="Arial" panose="020B0604020202020204" pitchFamily="34" charset="0"/>
              <a:buChar char="•"/>
            </a:pPr>
            <a:r>
              <a:rPr lang="en-US" b="1" dirty="0"/>
              <a:t>Breast Protocol Order</a:t>
            </a:r>
          </a:p>
          <a:p>
            <a:pPr lvl="1"/>
            <a:r>
              <a:rPr lang="en-US" dirty="0"/>
              <a:t>Enter as a Surgical Pathology Request</a:t>
            </a:r>
          </a:p>
          <a:p>
            <a:pPr lvl="1"/>
            <a:r>
              <a:rPr lang="en-US" dirty="0"/>
              <a:t>Under “non-frozen attributes” select “Fresh with Special Studies” and select “Breast” </a:t>
            </a:r>
          </a:p>
          <a:p>
            <a:pPr lvl="1"/>
            <a:r>
              <a:rPr lang="en-US" dirty="0"/>
              <a:t>The time of removal and the time in formalin must be accurately recorded to ensure regulatory compliance</a:t>
            </a:r>
          </a:p>
          <a:p>
            <a:pPr lvl="1"/>
            <a:endParaRPr lang="en-US" dirty="0"/>
          </a:p>
          <a:p>
            <a:pPr>
              <a:buFont typeface="Arial" panose="020B0604020202020204" pitchFamily="34" charset="0"/>
              <a:buChar char="•"/>
            </a:pPr>
            <a:r>
              <a:rPr lang="en-US" dirty="0"/>
              <a:t>For specific collection or ordering questions, call the gross room at 720-516-2096</a:t>
            </a:r>
          </a:p>
          <a:p>
            <a:pPr lvl="2"/>
            <a:endParaRPr lang="en-US" dirty="0"/>
          </a:p>
          <a:p>
            <a:pPr marL="0" indent="0">
              <a:buNone/>
            </a:pPr>
            <a:endParaRPr lang="en-US" dirty="0"/>
          </a:p>
        </p:txBody>
      </p:sp>
    </p:spTree>
    <p:extLst>
      <p:ext uri="{BB962C8B-B14F-4D97-AF65-F5344CB8AC3E}">
        <p14:creationId xmlns:p14="http://schemas.microsoft.com/office/powerpoint/2010/main" val="171261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Breast</a:t>
            </a:r>
          </a:p>
        </p:txBody>
      </p:sp>
      <p:sp>
        <p:nvSpPr>
          <p:cNvPr id="3" name="Text Placeholder 2"/>
          <p:cNvSpPr>
            <a:spLocks noGrp="1"/>
          </p:cNvSpPr>
          <p:nvPr>
            <p:ph type="body" sz="quarter" idx="12"/>
          </p:nvPr>
        </p:nvSpPr>
        <p:spPr>
          <a:xfrm>
            <a:off x="233484" y="944563"/>
            <a:ext cx="11734398" cy="5279007"/>
          </a:xfrm>
        </p:spPr>
        <p:txBody>
          <a:bodyPr/>
          <a:lstStyle/>
          <a:p>
            <a:pPr>
              <a:buFont typeface="Arial" panose="020B0604020202020204" pitchFamily="34" charset="0"/>
              <a:buChar char="•"/>
            </a:pPr>
            <a:r>
              <a:rPr lang="en-US" sz="2400" b="1" dirty="0"/>
              <a:t>Special Circumstances – Breast for </a:t>
            </a:r>
            <a:r>
              <a:rPr lang="en-US" sz="2400" b="1" u="sng" dirty="0">
                <a:solidFill>
                  <a:srgbClr val="A6093D"/>
                </a:solidFill>
              </a:rPr>
              <a:t>non-cancer</a:t>
            </a:r>
            <a:r>
              <a:rPr lang="en-US" sz="2400" b="1" dirty="0"/>
              <a:t> surgeries</a:t>
            </a:r>
          </a:p>
          <a:p>
            <a:pPr lvl="1"/>
            <a:r>
              <a:rPr lang="en-US" b="1" dirty="0"/>
              <a:t>ONLY for routine reductions and Gender Affirmation Surgeries</a:t>
            </a:r>
          </a:p>
          <a:p>
            <a:pPr lvl="1"/>
            <a:r>
              <a:rPr lang="en-US" dirty="0"/>
              <a:t>Collection time/time out of body is still required in case cancer is incidentally discovered</a:t>
            </a:r>
          </a:p>
          <a:p>
            <a:pPr lvl="1"/>
            <a:endParaRPr lang="en-US" dirty="0"/>
          </a:p>
          <a:p>
            <a:pPr>
              <a:buFont typeface="Arial" panose="020B0604020202020204" pitchFamily="34" charset="0"/>
              <a:buChar char="•"/>
            </a:pPr>
            <a:r>
              <a:rPr lang="en-US" b="1" dirty="0"/>
              <a:t>Breast Protocol Order</a:t>
            </a:r>
          </a:p>
          <a:p>
            <a:pPr lvl="1"/>
            <a:r>
              <a:rPr lang="en-US" dirty="0"/>
              <a:t>Only required to make one specimen per breast (i.e.: Specimen A – Right Breast; Specimen B – Left Breast)</a:t>
            </a:r>
          </a:p>
          <a:p>
            <a:pPr lvl="1"/>
            <a:r>
              <a:rPr lang="en-US" dirty="0"/>
              <a:t>Enter as a Surgical Pathology Request</a:t>
            </a:r>
          </a:p>
          <a:p>
            <a:pPr lvl="1"/>
            <a:r>
              <a:rPr lang="en-US" dirty="0"/>
              <a:t>Under “non-frozen attributes” select “Fresh with Special Studies” and select “Breast” </a:t>
            </a:r>
          </a:p>
          <a:p>
            <a:pPr lvl="1"/>
            <a:r>
              <a:rPr lang="en-US" dirty="0"/>
              <a:t>The time of removal and the time in formalin must be accurately recorded to ensure regulatory compliance</a:t>
            </a:r>
          </a:p>
          <a:p>
            <a:pPr marL="0" indent="0">
              <a:buNone/>
            </a:pPr>
            <a:endParaRPr lang="en-US" sz="1600" dirty="0"/>
          </a:p>
          <a:p>
            <a:pPr marL="0" indent="0">
              <a:buNone/>
            </a:pPr>
            <a:r>
              <a:rPr lang="en-US" sz="1600" b="1" dirty="0"/>
              <a:t>Note: If there is an unexpected finding (i.e.: an unexpected lesion is found during the reduction and a sample is taken for evaluation) a separate, new specimen must be generated. </a:t>
            </a:r>
          </a:p>
          <a:p>
            <a:pPr lvl="1"/>
            <a:endParaRPr lang="en-US" dirty="0"/>
          </a:p>
          <a:p>
            <a:pPr>
              <a:buFont typeface="Arial" panose="020B0604020202020204" pitchFamily="34" charset="0"/>
              <a:buChar char="•"/>
            </a:pPr>
            <a:endParaRPr lang="en-US" b="1" dirty="0"/>
          </a:p>
          <a:p>
            <a:pPr marL="0" indent="0">
              <a:buNone/>
            </a:pPr>
            <a:endParaRPr lang="en-US" dirty="0"/>
          </a:p>
        </p:txBody>
      </p:sp>
    </p:spTree>
    <p:extLst>
      <p:ext uri="{BB962C8B-B14F-4D97-AF65-F5344CB8AC3E}">
        <p14:creationId xmlns:p14="http://schemas.microsoft.com/office/powerpoint/2010/main" val="1092252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Breast</a:t>
            </a:r>
          </a:p>
        </p:txBody>
      </p:sp>
      <p:sp>
        <p:nvSpPr>
          <p:cNvPr id="3" name="Text Placeholder 2"/>
          <p:cNvSpPr>
            <a:spLocks noGrp="1"/>
          </p:cNvSpPr>
          <p:nvPr>
            <p:ph type="body" sz="quarter" idx="12"/>
          </p:nvPr>
        </p:nvSpPr>
        <p:spPr>
          <a:xfrm>
            <a:off x="233484" y="944563"/>
            <a:ext cx="11734398" cy="5279007"/>
          </a:xfrm>
        </p:spPr>
        <p:txBody>
          <a:bodyPr/>
          <a:lstStyle/>
          <a:p>
            <a:pPr>
              <a:buFont typeface="Arial" panose="020B0604020202020204" pitchFamily="34" charset="0"/>
              <a:buChar char="•"/>
            </a:pPr>
            <a:r>
              <a:rPr lang="en-US" sz="2400" b="1" dirty="0"/>
              <a:t>Special Circumstances – Breast for </a:t>
            </a:r>
            <a:r>
              <a:rPr lang="en-US" sz="2400" b="1" u="sng" dirty="0">
                <a:solidFill>
                  <a:srgbClr val="A6093D"/>
                </a:solidFill>
              </a:rPr>
              <a:t>non-cancer</a:t>
            </a:r>
            <a:r>
              <a:rPr lang="en-US" sz="2400" b="1" dirty="0"/>
              <a:t> surgeries Cont.</a:t>
            </a:r>
          </a:p>
          <a:p>
            <a:pPr>
              <a:buFont typeface="Arial" panose="020B0604020202020204" pitchFamily="34" charset="0"/>
              <a:buChar char="•"/>
            </a:pPr>
            <a:endParaRPr lang="en-US" dirty="0"/>
          </a:p>
          <a:p>
            <a:pPr>
              <a:buFont typeface="Arial" panose="020B0604020202020204" pitchFamily="34" charset="0"/>
              <a:buChar char="•"/>
            </a:pPr>
            <a:r>
              <a:rPr lang="en-US" b="1" dirty="0"/>
              <a:t>Specimen Submission</a:t>
            </a:r>
          </a:p>
          <a:p>
            <a:pPr lvl="1"/>
            <a:r>
              <a:rPr lang="en-US" dirty="0"/>
              <a:t>The OR will drop the first bucket to Pathology and must let the lab staff know that additional buckets will be delivered for specimen A and/or B </a:t>
            </a:r>
          </a:p>
          <a:p>
            <a:pPr lvl="1"/>
            <a:r>
              <a:rPr lang="en-US" dirty="0"/>
              <a:t>The collection time on the requisition will reflect the initial collection time for the first piece in the first bucket. </a:t>
            </a:r>
          </a:p>
          <a:p>
            <a:pPr lvl="1"/>
            <a:r>
              <a:rPr lang="en-US" dirty="0"/>
              <a:t>Each additional bucket must have the time out of body/collection time written on the lid (time the additional tissue is removed) and a reprinted specimen label placed on the container. You don’t need to change collection time and reprint </a:t>
            </a:r>
            <a:r>
              <a:rPr lang="en-US" dirty="0" err="1"/>
              <a:t>requistions</a:t>
            </a:r>
            <a:r>
              <a:rPr lang="en-US" dirty="0"/>
              <a:t> for the additional specimens.</a:t>
            </a:r>
          </a:p>
          <a:p>
            <a:pPr lvl="1"/>
            <a:endParaRPr lang="en-US" dirty="0"/>
          </a:p>
          <a:p>
            <a:pPr>
              <a:buFont typeface="Arial" panose="020B0604020202020204" pitchFamily="34" charset="0"/>
              <a:buChar char="•"/>
            </a:pPr>
            <a:r>
              <a:rPr lang="en-US" b="1" dirty="0"/>
              <a:t>Receiving in Pathology</a:t>
            </a:r>
          </a:p>
          <a:p>
            <a:pPr lvl="1"/>
            <a:r>
              <a:rPr lang="en-US" dirty="0"/>
              <a:t>Pathology will receive each bucket individually, record the weight, and time in formalin for each delivery. </a:t>
            </a:r>
          </a:p>
          <a:p>
            <a:pPr lvl="1"/>
            <a:r>
              <a:rPr lang="en-US" dirty="0"/>
              <a:t>The time out of body/collection time for each bucket is required to ensure we are meeting the fixation requirements.</a:t>
            </a:r>
          </a:p>
          <a:p>
            <a:pPr lvl="2"/>
            <a:r>
              <a:rPr lang="en-US" dirty="0"/>
              <a:t>That is why we will need the collection time written on the lid for each subsequent bucket.</a:t>
            </a:r>
          </a:p>
          <a:p>
            <a:pPr>
              <a:buFont typeface="Arial" panose="020B0604020202020204" pitchFamily="34" charset="0"/>
              <a:buChar char="•"/>
            </a:pPr>
            <a:endParaRPr lang="en-US" dirty="0"/>
          </a:p>
          <a:p>
            <a:pPr>
              <a:buFont typeface="Arial" panose="020B0604020202020204" pitchFamily="34" charset="0"/>
              <a:buChar char="•"/>
            </a:pPr>
            <a:endParaRPr lang="en-US" b="1" dirty="0"/>
          </a:p>
          <a:p>
            <a:pPr marL="0" indent="0">
              <a:buNone/>
            </a:pPr>
            <a:endParaRPr lang="en-US" dirty="0"/>
          </a:p>
        </p:txBody>
      </p:sp>
    </p:spTree>
    <p:extLst>
      <p:ext uri="{BB962C8B-B14F-4D97-AF65-F5344CB8AC3E}">
        <p14:creationId xmlns:p14="http://schemas.microsoft.com/office/powerpoint/2010/main" val="1067550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Lymphoma Protocol</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Specimens for Lymphoma Protocol</a:t>
            </a:r>
          </a:p>
          <a:p>
            <a:pPr lvl="1"/>
            <a:r>
              <a:rPr lang="en-US" dirty="0"/>
              <a:t>Specimen will be sent for flow cytometry.  Flow cytometry cannot be performed on formalin fixed tissue.</a:t>
            </a:r>
          </a:p>
          <a:p>
            <a:pPr>
              <a:buFont typeface="Arial" panose="020B0604020202020204" pitchFamily="34" charset="0"/>
              <a:buChar char="•"/>
            </a:pPr>
            <a:endParaRPr lang="en-US" b="1" dirty="0"/>
          </a:p>
          <a:p>
            <a:pPr>
              <a:buFont typeface="Arial" panose="020B0604020202020204" pitchFamily="34" charset="0"/>
              <a:buChar char="•"/>
            </a:pPr>
            <a:r>
              <a:rPr lang="en-US" b="1" dirty="0"/>
              <a:t>Submission for Lymphoma Protocol</a:t>
            </a:r>
          </a:p>
          <a:p>
            <a:pPr lvl="1"/>
            <a:r>
              <a:rPr lang="en-US" dirty="0"/>
              <a:t>Tissue must be placed in an empty container.</a:t>
            </a:r>
          </a:p>
          <a:p>
            <a:pPr lvl="1"/>
            <a:r>
              <a:rPr lang="en-US" dirty="0"/>
              <a:t>The tissue must be sent fresh for analysis</a:t>
            </a:r>
          </a:p>
          <a:p>
            <a:pPr lvl="1"/>
            <a:r>
              <a:rPr lang="en-US" dirty="0"/>
              <a:t>If off site </a:t>
            </a:r>
          </a:p>
          <a:p>
            <a:pPr lvl="2"/>
            <a:r>
              <a:rPr lang="en-US" dirty="0"/>
              <a:t>Keep refrigerated until courier pick-up.</a:t>
            </a:r>
          </a:p>
          <a:p>
            <a:pPr lvl="2"/>
            <a:r>
              <a:rPr lang="en-US" dirty="0"/>
              <a:t>Send with stat courier</a:t>
            </a:r>
          </a:p>
          <a:p>
            <a:pPr marL="640080" lvl="2" indent="0">
              <a:buNone/>
            </a:pPr>
            <a:endParaRPr lang="en-US" dirty="0"/>
          </a:p>
          <a:p>
            <a:pPr>
              <a:buFont typeface="Arial" panose="020B0604020202020204" pitchFamily="34" charset="0"/>
              <a:buChar char="•"/>
            </a:pPr>
            <a:r>
              <a:rPr lang="en-US" b="1" dirty="0"/>
              <a:t>Lymphoma protocol Order</a:t>
            </a:r>
          </a:p>
          <a:p>
            <a:pPr lvl="1"/>
            <a:r>
              <a:rPr lang="en-US" dirty="0"/>
              <a:t>Enter as a Surgical Pathology Request</a:t>
            </a:r>
          </a:p>
          <a:p>
            <a:pPr lvl="1"/>
            <a:r>
              <a:rPr lang="en-US" dirty="0"/>
              <a:t>Under “non-frozen attributes” select “Fresh with Special Studies” and select “Lymphoma Protocol”</a:t>
            </a:r>
          </a:p>
          <a:p>
            <a:pPr lvl="1"/>
            <a:endParaRPr lang="en-US" dirty="0"/>
          </a:p>
          <a:p>
            <a:pPr>
              <a:buFont typeface="Arial" panose="020B0604020202020204" pitchFamily="34" charset="0"/>
              <a:buChar char="•"/>
            </a:pPr>
            <a:r>
              <a:rPr lang="en-US" dirty="0"/>
              <a:t>For specific collection or ordering questions, call the gross room at 720-516-2096</a:t>
            </a:r>
          </a:p>
          <a:p>
            <a:pPr lvl="2"/>
            <a:endParaRPr lang="en-US" dirty="0"/>
          </a:p>
          <a:p>
            <a:pPr marL="0" indent="0">
              <a:buNone/>
            </a:pPr>
            <a:endParaRPr lang="en-US" dirty="0"/>
          </a:p>
        </p:txBody>
      </p:sp>
    </p:spTree>
    <p:extLst>
      <p:ext uri="{BB962C8B-B14F-4D97-AF65-F5344CB8AC3E}">
        <p14:creationId xmlns:p14="http://schemas.microsoft.com/office/powerpoint/2010/main" val="648165414"/>
      </p:ext>
    </p:extLst>
  </p:cSld>
  <p:clrMapOvr>
    <a:masterClrMapping/>
  </p:clrMapOvr>
</p:sld>
</file>

<file path=ppt/theme/theme1.xml><?xml version="1.0" encoding="utf-8"?>
<a:theme xmlns:a="http://schemas.openxmlformats.org/drawingml/2006/main" name="int_sys_pres_4x3_161219_02">
  <a:themeElements>
    <a:clrScheme name="Custom 28">
      <a:dk1>
        <a:srgbClr val="000000"/>
      </a:dk1>
      <a:lt1>
        <a:srgbClr val="FFFFFF"/>
      </a:lt1>
      <a:dk2>
        <a:srgbClr val="A6093D"/>
      </a:dk2>
      <a:lt2>
        <a:srgbClr val="FFFFFF"/>
      </a:lt2>
      <a:accent1>
        <a:srgbClr val="A6093D"/>
      </a:accent1>
      <a:accent2>
        <a:srgbClr val="FFA300"/>
      </a:accent2>
      <a:accent3>
        <a:srgbClr val="FE5000"/>
      </a:accent3>
      <a:accent4>
        <a:srgbClr val="425563"/>
      </a:accent4>
      <a:accent5>
        <a:srgbClr val="768692"/>
      </a:accent5>
      <a:accent6>
        <a:srgbClr val="A4BCC2"/>
      </a:accent6>
      <a:hlink>
        <a:srgbClr val="A6093D"/>
      </a:hlink>
      <a:folHlink>
        <a:srgbClr val="42556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6093D"/>
        </a:solidFill>
        <a:ln>
          <a:noFill/>
        </a:ln>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nt_sys_4x3_pres_basic_170127_02" id="{6F751C92-EFC4-46E1-8F04-381476D08FE3}" vid="{5CBDAC4C-868E-472E-BB31-95D2820522CE}"/>
    </a:ext>
  </a:extLst>
</a:theme>
</file>

<file path=ppt/theme/theme2.xml><?xml version="1.0" encoding="utf-8"?>
<a:theme xmlns:a="http://schemas.openxmlformats.org/drawingml/2006/main" name="1_int_sys_pres_4x3_161219_02">
  <a:themeElements>
    <a:clrScheme name="Custom 28">
      <a:dk1>
        <a:srgbClr val="000000"/>
      </a:dk1>
      <a:lt1>
        <a:srgbClr val="FFFFFF"/>
      </a:lt1>
      <a:dk2>
        <a:srgbClr val="A6093D"/>
      </a:dk2>
      <a:lt2>
        <a:srgbClr val="FFFFFF"/>
      </a:lt2>
      <a:accent1>
        <a:srgbClr val="A6093D"/>
      </a:accent1>
      <a:accent2>
        <a:srgbClr val="FFA300"/>
      </a:accent2>
      <a:accent3>
        <a:srgbClr val="FE5000"/>
      </a:accent3>
      <a:accent4>
        <a:srgbClr val="425563"/>
      </a:accent4>
      <a:accent5>
        <a:srgbClr val="768692"/>
      </a:accent5>
      <a:accent6>
        <a:srgbClr val="A4BCC2"/>
      </a:accent6>
      <a:hlink>
        <a:srgbClr val="A6093D"/>
      </a:hlink>
      <a:folHlink>
        <a:srgbClr val="42556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6093D"/>
        </a:solidFill>
        <a:ln>
          <a:noFill/>
        </a:ln>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nt_sys_4x3_pres_basic_170127_02" id="{6F751C92-EFC4-46E1-8F04-381476D08FE3}" vid="{5CBDAC4C-868E-472E-BB31-95D2820522CE}"/>
    </a:ext>
  </a:extLst>
</a:theme>
</file>

<file path=docProps/app.xml><?xml version="1.0" encoding="utf-8"?>
<Properties xmlns="http://schemas.openxmlformats.org/officeDocument/2006/extended-properties" xmlns:vt="http://schemas.openxmlformats.org/officeDocument/2006/docPropsVTypes">
  <Template/>
  <TotalTime>30232</TotalTime>
  <Words>2088</Words>
  <Application>Microsoft Office PowerPoint</Application>
  <PresentationFormat>Widescreen</PresentationFormat>
  <Paragraphs>257</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Courier New</vt:lpstr>
      <vt:lpstr>Lato Regular</vt:lpstr>
      <vt:lpstr>Raleway Light</vt:lpstr>
      <vt:lpstr>int_sys_pres_4x3_161219_02</vt:lpstr>
      <vt:lpstr>1_int_sys_pres_4x3_161219_02</vt:lpstr>
      <vt:lpstr>Key Members of the Pathology Staff and Contacts</vt:lpstr>
      <vt:lpstr>PowerPoint Presentation</vt:lpstr>
      <vt:lpstr>Container – Patient and Specimen Information</vt:lpstr>
      <vt:lpstr>Specimen Submission – Frozen Section</vt:lpstr>
      <vt:lpstr>Specimen Submission – Gross Margins</vt:lpstr>
      <vt:lpstr>Specimen Submission – Breast</vt:lpstr>
      <vt:lpstr>Specimen Submission – Breast</vt:lpstr>
      <vt:lpstr>Specimen Submission – Breast</vt:lpstr>
      <vt:lpstr>Specimen Submission – Lymphoma Protocol</vt:lpstr>
      <vt:lpstr>Specimen Submission – Products of Conception</vt:lpstr>
      <vt:lpstr>Specimen Submission – Gout Analysis</vt:lpstr>
      <vt:lpstr>Specimen Submission – Routine Pathology</vt:lpstr>
      <vt:lpstr>Specimen Submission – Paps</vt:lpstr>
      <vt:lpstr>Specimen Submission – Paps</vt:lpstr>
      <vt:lpstr>PowerPoint Presentation</vt:lpstr>
      <vt:lpstr>Specimen Submission – Breast</vt:lpstr>
      <vt:lpstr>Specimen Submission – Breast</vt:lpstr>
      <vt:lpstr>Pathological Evaluation – Breast</vt:lpstr>
    </vt:vector>
  </TitlesOfParts>
  <Company>UC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Menendez, Elizabeth</dc:creator>
  <cp:lastModifiedBy>Menendez, Elizabeth</cp:lastModifiedBy>
  <cp:revision>120</cp:revision>
  <cp:lastPrinted>2022-07-11T19:58:38Z</cp:lastPrinted>
  <dcterms:created xsi:type="dcterms:W3CDTF">2022-06-20T14:55:33Z</dcterms:created>
  <dcterms:modified xsi:type="dcterms:W3CDTF">2025-07-14T17:13:01Z</dcterms:modified>
</cp:coreProperties>
</file>