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11"/>
  </p:notesMasterIdLst>
  <p:handoutMasterIdLst>
    <p:handoutMasterId r:id="rId12"/>
  </p:handoutMasterIdLst>
  <p:sldIdLst>
    <p:sldId id="256" r:id="rId5"/>
    <p:sldId id="264" r:id="rId6"/>
    <p:sldId id="266" r:id="rId7"/>
    <p:sldId id="265" r:id="rId8"/>
    <p:sldId id="267"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5" autoAdjust="0"/>
  </p:normalViewPr>
  <p:slideViewPr>
    <p:cSldViewPr snapToGrid="0">
      <p:cViewPr varScale="1">
        <p:scale>
          <a:sx n="104" d="100"/>
          <a:sy n="104" d="100"/>
        </p:scale>
        <p:origin x="144" y="828"/>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6/9/2020</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6/9/2020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2</a:t>
            </a:fld>
            <a:endParaRPr lang="en-US" dirty="0"/>
          </a:p>
        </p:txBody>
      </p:sp>
    </p:spTree>
    <p:extLst>
      <p:ext uri="{BB962C8B-B14F-4D97-AF65-F5344CB8AC3E}">
        <p14:creationId xmlns:p14="http://schemas.microsoft.com/office/powerpoint/2010/main" val="64323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3</a:t>
            </a:fld>
            <a:endParaRPr lang="en-US" dirty="0"/>
          </a:p>
        </p:txBody>
      </p:sp>
    </p:spTree>
    <p:extLst>
      <p:ext uri="{BB962C8B-B14F-4D97-AF65-F5344CB8AC3E}">
        <p14:creationId xmlns:p14="http://schemas.microsoft.com/office/powerpoint/2010/main" val="166877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4</a:t>
            </a:fld>
            <a:endParaRPr lang="en-US" dirty="0"/>
          </a:p>
        </p:txBody>
      </p:sp>
    </p:spTree>
    <p:extLst>
      <p:ext uri="{BB962C8B-B14F-4D97-AF65-F5344CB8AC3E}">
        <p14:creationId xmlns:p14="http://schemas.microsoft.com/office/powerpoint/2010/main" val="345307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5</a:t>
            </a:fld>
            <a:endParaRPr lang="en-US" dirty="0"/>
          </a:p>
        </p:txBody>
      </p:sp>
    </p:spTree>
    <p:extLst>
      <p:ext uri="{BB962C8B-B14F-4D97-AF65-F5344CB8AC3E}">
        <p14:creationId xmlns:p14="http://schemas.microsoft.com/office/powerpoint/2010/main" val="245235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6</a:t>
            </a:fld>
            <a:endParaRPr lang="en-US" dirty="0"/>
          </a:p>
        </p:txBody>
      </p:sp>
    </p:spTree>
    <p:extLst>
      <p:ext uri="{BB962C8B-B14F-4D97-AF65-F5344CB8AC3E}">
        <p14:creationId xmlns:p14="http://schemas.microsoft.com/office/powerpoint/2010/main" val="3929177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6/9/2020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hyperlink" Target="https://www.testmenu.com/UKLab/Tests/1035546"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mailto:nichole.parks@uky.edu" TargetMode="External"/><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s://nam04.safelinks.protection.outlook.com/?url=https%3A%2F%2Fwww.testmenu.com%2FUKLab&amp;data=02%7C01%7Cnichole.parks%40uky.edu%7C4e3a0521f5fb4bd85d8708d7fe6c6538%7C2b30530b69b64457b818481cb53d42ae%7C0%7C1%7C637257613975911753&amp;sdata=AaVNQIy2kmVbr6G0OHvRUbLJfZALDPeM1PnLCIAhkPk%3D&amp;reserved=0" TargetMode="External"/><Relationship Id="rId3" Type="http://schemas.openxmlformats.org/officeDocument/2006/relationships/image" Target="../media/image1.png"/><Relationship Id="rId7" Type="http://schemas.openxmlformats.org/officeDocument/2006/relationships/hyperlink" Target="mailto:nichole.parks@uky.edu"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391C69-E52F-4DC0-B51A-0DABC54840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C3C7ED6A-DE7F-4002-9699-B659DE5512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48390FD-448E-4FF2-AEE8-C46960568E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etri Dish">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Picture 15">
            <a:extLst>
              <a:ext uri="{FF2B5EF4-FFF2-40B4-BE49-F238E27FC236}">
                <a16:creationId xmlns:a16="http://schemas.microsoft.com/office/drawing/2014/main" id="{0BD259F2-A289-4420-B3EB-BBC6A904FC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348712" y="1358901"/>
            <a:ext cx="6741763" cy="2730498"/>
          </a:xfrm>
        </p:spPr>
        <p:txBody>
          <a:bodyPr>
            <a:normAutofit/>
          </a:bodyPr>
          <a:lstStyle/>
          <a:p>
            <a:r>
              <a:rPr lang="en-US" sz="4000" dirty="0" err="1" smtClean="0">
                <a:solidFill>
                  <a:schemeClr val="tx1">
                    <a:lumMod val="65000"/>
                    <a:lumOff val="35000"/>
                  </a:schemeClr>
                </a:solidFill>
              </a:rPr>
              <a:t>Sars</a:t>
            </a:r>
            <a:r>
              <a:rPr lang="en-US" sz="4000" dirty="0" smtClean="0">
                <a:solidFill>
                  <a:schemeClr val="tx1">
                    <a:lumMod val="65000"/>
                    <a:lumOff val="35000"/>
                  </a:schemeClr>
                </a:solidFill>
              </a:rPr>
              <a:t> </a:t>
            </a:r>
            <a:r>
              <a:rPr lang="en-US" sz="4000" dirty="0" smtClean="0">
                <a:solidFill>
                  <a:schemeClr val="tx1">
                    <a:lumMod val="65000"/>
                    <a:lumOff val="35000"/>
                  </a:schemeClr>
                </a:solidFill>
              </a:rPr>
              <a:t>CoV2/COVID </a:t>
            </a:r>
            <a:r>
              <a:rPr lang="en-US" sz="4000" dirty="0" smtClean="0">
                <a:solidFill>
                  <a:schemeClr val="tx1">
                    <a:lumMod val="65000"/>
                    <a:lumOff val="35000"/>
                  </a:schemeClr>
                </a:solidFill>
              </a:rPr>
              <a:t>19 by </a:t>
            </a:r>
            <a:r>
              <a:rPr lang="en-US" sz="4000" dirty="0" err="1" smtClean="0">
                <a:solidFill>
                  <a:schemeClr val="tx1">
                    <a:lumMod val="65000"/>
                    <a:lumOff val="35000"/>
                  </a:schemeClr>
                </a:solidFill>
              </a:rPr>
              <a:t>pcr</a:t>
            </a:r>
            <a:r>
              <a:rPr lang="en-US" sz="4000" dirty="0">
                <a:solidFill>
                  <a:schemeClr val="tx1">
                    <a:lumMod val="65000"/>
                    <a:lumOff val="35000"/>
                  </a:schemeClr>
                </a:solidFill>
              </a:rPr>
              <a:t/>
            </a:r>
            <a:br>
              <a:rPr lang="en-US" sz="4000" dirty="0">
                <a:solidFill>
                  <a:schemeClr val="tx1">
                    <a:lumMod val="65000"/>
                    <a:lumOff val="35000"/>
                  </a:schemeClr>
                </a:solidFill>
              </a:rPr>
            </a:br>
            <a:r>
              <a:rPr lang="en-US" sz="4000" dirty="0" smtClean="0">
                <a:solidFill>
                  <a:schemeClr val="tx1">
                    <a:lumMod val="65000"/>
                    <a:lumOff val="35000"/>
                  </a:schemeClr>
                </a:solidFill>
              </a:rPr>
              <a:t>Specimen </a:t>
            </a:r>
            <a:r>
              <a:rPr lang="en-US" sz="4000" dirty="0" smtClean="0">
                <a:solidFill>
                  <a:schemeClr val="tx1">
                    <a:lumMod val="65000"/>
                    <a:lumOff val="35000"/>
                  </a:schemeClr>
                </a:solidFill>
              </a:rPr>
              <a:t>Collection</a:t>
            </a:r>
            <a:endParaRPr lang="en-US" sz="4000" dirty="0">
              <a:solidFill>
                <a:schemeClr val="tx1">
                  <a:lumMod val="65000"/>
                  <a:lumOff val="35000"/>
                </a:schemeClr>
              </a:solidFill>
            </a:endParaRP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565688" y="4165600"/>
            <a:ext cx="6307809" cy="1371599"/>
          </a:xfrm>
        </p:spPr>
        <p:txBody>
          <a:bodyPr>
            <a:normAutofit/>
          </a:bodyPr>
          <a:lstStyle/>
          <a:p>
            <a:r>
              <a:rPr lang="en-US" dirty="0" smtClean="0"/>
              <a:t>Nasopharyngeal </a:t>
            </a:r>
            <a:r>
              <a:rPr lang="en-US" dirty="0" smtClean="0"/>
              <a:t>&amp; </a:t>
            </a:r>
            <a:r>
              <a:rPr lang="en-US" dirty="0" smtClean="0"/>
              <a:t>oropharyngeal </a:t>
            </a:r>
            <a:r>
              <a:rPr lang="en-US" dirty="0" smtClean="0"/>
              <a:t>swabs with transport media</a:t>
            </a:r>
            <a:endParaRPr lang="en-US"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4931" y="6309361"/>
            <a:ext cx="1251586" cy="365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202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5" name="Picture 114">
            <a:extLst>
              <a:ext uri="{FF2B5EF4-FFF2-40B4-BE49-F238E27FC236}">
                <a16:creationId xmlns:a16="http://schemas.microsoft.com/office/drawing/2014/main" id="{E3265C2A-0A58-43AD-A406-8F4478E2875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2780145" y="0"/>
            <a:ext cx="8944687" cy="1573863"/>
          </a:xfrm>
        </p:spPr>
        <p:txBody>
          <a:bodyPr>
            <a:normAutofit/>
          </a:bodyPr>
          <a:lstStyle/>
          <a:p>
            <a:pPr algn="l"/>
            <a:r>
              <a:rPr lang="en-US" dirty="0" smtClean="0"/>
              <a:t>Nasopharyngeal collections</a:t>
            </a:r>
            <a:endParaRPr lang="en-US" dirty="0"/>
          </a:p>
        </p:txBody>
      </p:sp>
      <p:pic>
        <p:nvPicPr>
          <p:cNvPr id="7" name="Picture 6"/>
          <p:cNvPicPr/>
          <p:nvPr/>
        </p:nvPicPr>
        <p:blipFill>
          <a:blip r:embed="rId4"/>
          <a:stretch>
            <a:fillRect/>
          </a:stretch>
        </p:blipFill>
        <p:spPr>
          <a:xfrm>
            <a:off x="512586" y="1005212"/>
            <a:ext cx="6358436" cy="5233952"/>
          </a:xfrm>
          <a:prstGeom prst="rect">
            <a:avLst/>
          </a:prstGeom>
        </p:spPr>
      </p:pic>
      <p:pic>
        <p:nvPicPr>
          <p:cNvPr id="3" name="Picture 2"/>
          <p:cNvPicPr>
            <a:picLocks noChangeAspect="1"/>
          </p:cNvPicPr>
          <p:nvPr/>
        </p:nvPicPr>
        <p:blipFill>
          <a:blip r:embed="rId5"/>
          <a:stretch>
            <a:fillRect/>
          </a:stretch>
        </p:blipFill>
        <p:spPr>
          <a:xfrm>
            <a:off x="10659808" y="6309312"/>
            <a:ext cx="1438781" cy="548688"/>
          </a:xfrm>
          <a:prstGeom prst="rect">
            <a:avLst/>
          </a:prstGeom>
        </p:spPr>
      </p:pic>
      <p:sp>
        <p:nvSpPr>
          <p:cNvPr id="11" name="Rounded Rectangle 10"/>
          <p:cNvSpPr/>
          <p:nvPr/>
        </p:nvSpPr>
        <p:spPr>
          <a:xfrm>
            <a:off x="7009983" y="1435806"/>
            <a:ext cx="4575887" cy="1356465"/>
          </a:xfrm>
          <a:prstGeom prst="roundRect">
            <a:avLst/>
          </a:prstGeom>
          <a:solidFill>
            <a:srgbClr val="354F6F"/>
          </a:solidFill>
          <a:ln>
            <a:solidFill>
              <a:srgbClr val="354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latin typeface="Arial Narrow" panose="020B0606020202030204" pitchFamily="34" charset="0"/>
              </a:rPr>
              <a:t>Insert minitip swab with flexible shaft through the nostril, parallel to the palate (not upwards) until resistance is encountered or the distance is equivalent to that from the ear to the nostril, indicating contact with the nasopharynx. </a:t>
            </a:r>
            <a:r>
              <a:rPr lang="en-US" sz="1200" dirty="0">
                <a:solidFill>
                  <a:schemeClr val="bg1"/>
                </a:solidFill>
                <a:latin typeface="Arial Narrow" panose="020B0606020202030204" pitchFamily="34" charset="0"/>
              </a:rPr>
              <a:t>Swab should reach depth equal to distance from nostrils to outer opening of the ear. </a:t>
            </a:r>
          </a:p>
        </p:txBody>
      </p:sp>
      <p:sp>
        <p:nvSpPr>
          <p:cNvPr id="14" name="Rounded Rectangle 13"/>
          <p:cNvSpPr/>
          <p:nvPr/>
        </p:nvSpPr>
        <p:spPr>
          <a:xfrm>
            <a:off x="7009982" y="3026263"/>
            <a:ext cx="4575887" cy="1384590"/>
          </a:xfrm>
          <a:prstGeom prst="roundRect">
            <a:avLst/>
          </a:prstGeom>
          <a:solidFill>
            <a:srgbClr val="354F6F"/>
          </a:solidFill>
          <a:ln>
            <a:solidFill>
              <a:srgbClr val="354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latin typeface="Arial Narrow" panose="020B0606020202030204" pitchFamily="34" charset="0"/>
              </a:rPr>
              <a:t>Gently rub and roll the swab, leaving swab in place for several seconds to absorb secretions.  Slowly remove swab while rotating.  Specimen can be collected from both sides using the same swab, but it is not necessary to collect specimens from both sides, if the minitip is saturated with fluid from the first collection. </a:t>
            </a:r>
            <a:endParaRPr lang="en-US" sz="1200" dirty="0">
              <a:solidFill>
                <a:schemeClr val="bg1"/>
              </a:solidFill>
              <a:latin typeface="Arial Narrow" panose="020B0606020202030204" pitchFamily="34" charset="0"/>
            </a:endParaRPr>
          </a:p>
        </p:txBody>
      </p:sp>
      <p:sp>
        <p:nvSpPr>
          <p:cNvPr id="15" name="Rounded Rectangle 14"/>
          <p:cNvSpPr/>
          <p:nvPr/>
        </p:nvSpPr>
        <p:spPr>
          <a:xfrm>
            <a:off x="7009982" y="4651947"/>
            <a:ext cx="4575887" cy="1384590"/>
          </a:xfrm>
          <a:prstGeom prst="roundRect">
            <a:avLst/>
          </a:prstGeom>
          <a:solidFill>
            <a:srgbClr val="354F6F"/>
          </a:solidFill>
          <a:ln>
            <a:solidFill>
              <a:srgbClr val="354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Arial Narrow" panose="020B0606020202030204" pitchFamily="34" charset="0"/>
              </a:rPr>
              <a:t>Immediately place collected swab in 3.0mL of transport fluid (UTM, VTM or Sterile Saline).  Swab may need to be broken or cut to fit in transport media container.  </a:t>
            </a:r>
            <a:endParaRPr lang="en-US" sz="1200" dirty="0" smtClean="0">
              <a:solidFill>
                <a:schemeClr val="bg1"/>
              </a:solidFill>
              <a:latin typeface="Arial Narrow" panose="020B0606020202030204" pitchFamily="34" charset="0"/>
            </a:endParaRPr>
          </a:p>
          <a:p>
            <a:endParaRPr lang="en-US" sz="1200" dirty="0">
              <a:solidFill>
                <a:schemeClr val="bg1"/>
              </a:solidFill>
              <a:latin typeface="Arial Narrow" panose="020B0606020202030204" pitchFamily="34" charset="0"/>
            </a:endParaRPr>
          </a:p>
          <a:p>
            <a:r>
              <a:rPr lang="en-US" sz="1000" b="1" i="1" dirty="0" smtClean="0">
                <a:solidFill>
                  <a:schemeClr val="bg1"/>
                </a:solidFill>
                <a:latin typeface="Arial Narrow" panose="020B0606020202030204" pitchFamily="34" charset="0"/>
              </a:rPr>
              <a:t>For patient locations with COVRT Rapid COVID approval, the specimen must be a nasopharyngeal swab in VTM only!  Oropharyngeal swabs in sterile saline will not be accepted.</a:t>
            </a:r>
            <a:endParaRPr lang="en-US" sz="1000" b="1"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026403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8FE65CB-EFD8-497D-A30A-093E20EACB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5" name="Picture 114">
            <a:extLst>
              <a:ext uri="{FF2B5EF4-FFF2-40B4-BE49-F238E27FC236}">
                <a16:creationId xmlns:a16="http://schemas.microsoft.com/office/drawing/2014/main" id="{E3265C2A-0A58-43AD-A406-8F4478E2875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7896481" y="793229"/>
            <a:ext cx="3951982" cy="1573863"/>
          </a:xfrm>
        </p:spPr>
        <p:txBody>
          <a:bodyPr>
            <a:normAutofit/>
          </a:bodyPr>
          <a:lstStyle/>
          <a:p>
            <a:pPr algn="l"/>
            <a:r>
              <a:rPr lang="en-US" dirty="0" smtClean="0"/>
              <a:t>oropharyngeal collections</a:t>
            </a:r>
            <a:endParaRPr lang="en-US" dirty="0"/>
          </a:p>
        </p:txBody>
      </p:sp>
      <p:pic>
        <p:nvPicPr>
          <p:cNvPr id="8" name="Picture 7"/>
          <p:cNvPicPr/>
          <p:nvPr/>
        </p:nvPicPr>
        <p:blipFill>
          <a:blip r:embed="rId4"/>
          <a:stretch>
            <a:fillRect/>
          </a:stretch>
        </p:blipFill>
        <p:spPr>
          <a:xfrm>
            <a:off x="1308295" y="1069145"/>
            <a:ext cx="5655213" cy="51792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8822" y="6370320"/>
            <a:ext cx="1251586" cy="365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ounded Rectangle 9"/>
          <p:cNvSpPr/>
          <p:nvPr/>
        </p:nvSpPr>
        <p:spPr>
          <a:xfrm>
            <a:off x="7928593" y="2736705"/>
            <a:ext cx="3298321" cy="837768"/>
          </a:xfrm>
          <a:prstGeom prst="roundRect">
            <a:avLst/>
          </a:prstGeom>
          <a:solidFill>
            <a:srgbClr val="354F6F"/>
          </a:solidFill>
          <a:ln>
            <a:solidFill>
              <a:srgbClr val="354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latin typeface="Arial Narrow" panose="020B0606020202030204" pitchFamily="34" charset="0"/>
              </a:rPr>
              <a:t>Insert swab into the posterior pharynx and tonsillar areas.  </a:t>
            </a:r>
            <a:endParaRPr lang="en-US" sz="1200" dirty="0">
              <a:solidFill>
                <a:schemeClr val="bg1"/>
              </a:solidFill>
              <a:latin typeface="Arial Narrow" panose="020B0606020202030204" pitchFamily="34" charset="0"/>
            </a:endParaRPr>
          </a:p>
        </p:txBody>
      </p:sp>
      <p:sp>
        <p:nvSpPr>
          <p:cNvPr id="11" name="Rounded Rectangle 10"/>
          <p:cNvSpPr/>
          <p:nvPr/>
        </p:nvSpPr>
        <p:spPr>
          <a:xfrm>
            <a:off x="7928593" y="3658772"/>
            <a:ext cx="3298321" cy="837768"/>
          </a:xfrm>
          <a:prstGeom prst="roundRect">
            <a:avLst/>
          </a:prstGeom>
          <a:solidFill>
            <a:srgbClr val="354F6F"/>
          </a:solidFill>
          <a:ln>
            <a:solidFill>
              <a:srgbClr val="354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latin typeface="Arial Narrow" panose="020B0606020202030204" pitchFamily="34" charset="0"/>
              </a:rPr>
              <a:t>Rub swab over both tonsillar pillars and posterior oropharynx, avoiding touching the tongue, teeth &amp; gums.</a:t>
            </a:r>
            <a:endParaRPr lang="en-US" sz="1200" dirty="0">
              <a:solidFill>
                <a:schemeClr val="bg1"/>
              </a:solidFill>
              <a:latin typeface="Arial Narrow" panose="020B0606020202030204" pitchFamily="34" charset="0"/>
            </a:endParaRPr>
          </a:p>
        </p:txBody>
      </p:sp>
      <p:sp>
        <p:nvSpPr>
          <p:cNvPr id="12" name="Rounded Rectangle 11"/>
          <p:cNvSpPr/>
          <p:nvPr/>
        </p:nvSpPr>
        <p:spPr>
          <a:xfrm>
            <a:off x="7928593" y="4580839"/>
            <a:ext cx="3298321" cy="837768"/>
          </a:xfrm>
          <a:prstGeom prst="roundRect">
            <a:avLst/>
          </a:prstGeom>
          <a:solidFill>
            <a:srgbClr val="354F6F"/>
          </a:solidFill>
          <a:ln>
            <a:solidFill>
              <a:srgbClr val="354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latin typeface="Arial Narrow" panose="020B0606020202030204" pitchFamily="34" charset="0"/>
              </a:rPr>
              <a:t>Immediately place collected swab in 3.0mL of transport fluid (UTM, VTM or Sterile Saline).  Swab may need to be broken or cut to fit in transport media container.  </a:t>
            </a:r>
            <a:endParaRPr lang="en-US" sz="1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728931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22790EC5-ACA7-4536-8066-B60199F3C6D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5F86BEAF-FD24-4827-AD37-6785EBC9C2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ctangle 25">
            <a:extLst>
              <a:ext uri="{FF2B5EF4-FFF2-40B4-BE49-F238E27FC236}">
                <a16:creationId xmlns:a16="http://schemas.microsoft.com/office/drawing/2014/main" id="{DC3B8C6B-63CA-4384-8059-2036BE5202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
            <a:extLst>
              <a:ext uri="{FF2B5EF4-FFF2-40B4-BE49-F238E27FC236}">
                <a16:creationId xmlns:a16="http://schemas.microsoft.com/office/drawing/2014/main" id="{F5B52056-26AD-4841-8A16-C1D9E3C0993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Fo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ctangle 29">
            <a:extLst>
              <a:ext uri="{FF2B5EF4-FFF2-40B4-BE49-F238E27FC236}">
                <a16:creationId xmlns:a16="http://schemas.microsoft.com/office/drawing/2014/main" id="{C71B03AA-C0EB-4104-84F8-E1AB8BFBEF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09C2B723-6C2F-49DE-A429-50BDFD1ADB4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8B2B72-EB44-4428-96AA-8636E4A4ADFD}"/>
              </a:ext>
            </a:extLst>
          </p:cNvPr>
          <p:cNvSpPr>
            <a:spLocks noGrp="1"/>
          </p:cNvSpPr>
          <p:nvPr>
            <p:ph type="title"/>
          </p:nvPr>
        </p:nvSpPr>
        <p:spPr>
          <a:xfrm>
            <a:off x="4437704" y="-4895"/>
            <a:ext cx="6672886" cy="797328"/>
          </a:xfrm>
        </p:spPr>
        <p:txBody>
          <a:bodyPr vert="horz" lIns="91440" tIns="45720" rIns="91440" bIns="45720" rtlCol="0" anchor="ctr">
            <a:normAutofit/>
          </a:bodyPr>
          <a:lstStyle/>
          <a:p>
            <a:r>
              <a:rPr lang="en-US" sz="4000" dirty="0">
                <a:solidFill>
                  <a:schemeClr val="tx1">
                    <a:lumMod val="65000"/>
                    <a:lumOff val="35000"/>
                  </a:schemeClr>
                </a:solidFill>
              </a:rPr>
              <a:t>Successful Testing</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8822" y="6370320"/>
            <a:ext cx="1251586" cy="365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ontent Placeholder 3"/>
          <p:cNvSpPr>
            <a:spLocks noGrp="1"/>
          </p:cNvSpPr>
          <p:nvPr>
            <p:ph sz="quarter" idx="14"/>
          </p:nvPr>
        </p:nvSpPr>
        <p:spPr>
          <a:xfrm>
            <a:off x="4106074" y="3458554"/>
            <a:ext cx="7562907" cy="3424107"/>
          </a:xfrm>
        </p:spPr>
        <p:txBody>
          <a:bodyPr>
            <a:normAutofit/>
          </a:bodyPr>
          <a:lstStyle/>
          <a:p>
            <a:pPr marR="38100" indent="0">
              <a:spcBef>
                <a:spcPts val="300"/>
              </a:spcBef>
              <a:spcAft>
                <a:spcPts val="75"/>
              </a:spcAft>
              <a:buNone/>
            </a:pPr>
            <a:r>
              <a:rPr lang="en-US" sz="1200" b="1" dirty="0">
                <a:latin typeface="Arial Narrow" panose="020B0606020202030204" pitchFamily="34" charset="0"/>
                <a:ea typeface="Calibri" panose="020F0502020204030204" pitchFamily="34" charset="0"/>
              </a:rPr>
              <a:t>What is an acceptable swab?</a:t>
            </a:r>
            <a:r>
              <a:rPr lang="en-US" sz="1200" dirty="0">
                <a:latin typeface="Arial Narrow" panose="020B0606020202030204" pitchFamily="34" charset="0"/>
                <a:ea typeface="Calibri" panose="020F0502020204030204" pitchFamily="34" charset="0"/>
              </a:rPr>
              <a:t>  Any synthetic swab (polyester, rayon, flocked or non-flocked) with a PLASTIC shaft is acceptable.  Any of these can be used with 3.0mL of sterile saline, VTM or UTM in a sterile container.  Cotton swabs and swabs with wooden shafts are unacceptable.</a:t>
            </a:r>
          </a:p>
          <a:p>
            <a:pPr marR="0" indent="0">
              <a:spcBef>
                <a:spcPts val="0"/>
              </a:spcBef>
              <a:spcAft>
                <a:spcPts val="0"/>
              </a:spcAft>
              <a:buNone/>
            </a:pPr>
            <a:endParaRPr lang="en-US" sz="800" b="1" dirty="0" smtClean="0">
              <a:latin typeface="Arial Narrow" panose="020B0606020202030204" pitchFamily="34" charset="0"/>
              <a:ea typeface="Calibri" panose="020F0502020204030204" pitchFamily="34" charset="0"/>
            </a:endParaRPr>
          </a:p>
          <a:p>
            <a:pPr marR="0" indent="0">
              <a:spcBef>
                <a:spcPts val="0"/>
              </a:spcBef>
              <a:spcAft>
                <a:spcPts val="0"/>
              </a:spcAft>
              <a:buNone/>
            </a:pPr>
            <a:r>
              <a:rPr lang="en-US" sz="1200" b="1" dirty="0" smtClean="0">
                <a:latin typeface="Arial Narrow" panose="020B0606020202030204" pitchFamily="34" charset="0"/>
                <a:ea typeface="Calibri" panose="020F0502020204030204" pitchFamily="34" charset="0"/>
              </a:rPr>
              <a:t>What </a:t>
            </a:r>
            <a:r>
              <a:rPr lang="en-US" sz="1200" b="1" dirty="0">
                <a:latin typeface="Arial Narrow" panose="020B0606020202030204" pitchFamily="34" charset="0"/>
                <a:ea typeface="Calibri" panose="020F0502020204030204" pitchFamily="34" charset="0"/>
              </a:rPr>
              <a:t>if I have a frozen sample, but I do not have dry ice to transport the specimen? </a:t>
            </a:r>
            <a:r>
              <a:rPr lang="en-US" sz="1200" dirty="0">
                <a:latin typeface="Arial Narrow" panose="020B0606020202030204" pitchFamily="34" charset="0"/>
                <a:ea typeface="Calibri" panose="020F0502020204030204" pitchFamily="34" charset="0"/>
              </a:rPr>
              <a:t> The most important piece is denoting that the sample had been frozen on the lab order form, as </a:t>
            </a:r>
            <a:r>
              <a:rPr lang="en-US" sz="1200" dirty="0" smtClean="0">
                <a:latin typeface="Arial Narrow" panose="020B0606020202030204" pitchFamily="34" charset="0"/>
                <a:ea typeface="Calibri" panose="020F0502020204030204" pitchFamily="34" charset="0"/>
              </a:rPr>
              <a:t>an </a:t>
            </a:r>
            <a:r>
              <a:rPr lang="en-US" sz="1200" dirty="0">
                <a:latin typeface="Arial Narrow" panose="020B0606020202030204" pitchFamily="34" charset="0"/>
                <a:ea typeface="Calibri" panose="020F0502020204030204" pitchFamily="34" charset="0"/>
              </a:rPr>
              <a:t>extra set-up step </a:t>
            </a:r>
            <a:r>
              <a:rPr lang="en-US" sz="1200" dirty="0" smtClean="0">
                <a:latin typeface="Arial Narrow" panose="020B0606020202030204" pitchFamily="34" charset="0"/>
                <a:ea typeface="Calibri" panose="020F0502020204030204" pitchFamily="34" charset="0"/>
              </a:rPr>
              <a:t>must be performed for </a:t>
            </a:r>
            <a:r>
              <a:rPr lang="en-US" sz="1200" dirty="0">
                <a:latin typeface="Arial Narrow" panose="020B0606020202030204" pitchFamily="34" charset="0"/>
                <a:ea typeface="Calibri" panose="020F0502020204030204" pitchFamily="34" charset="0"/>
              </a:rPr>
              <a:t>these samples.  If unable to place on dry ice for transport, it should remain frozen and then be placed on cold packs for transport.  </a:t>
            </a:r>
            <a:endParaRPr lang="en-US" sz="1200" dirty="0" smtClean="0">
              <a:latin typeface="Arial Narrow" panose="020B0606020202030204" pitchFamily="34" charset="0"/>
              <a:ea typeface="Calibri" panose="020F0502020204030204" pitchFamily="34" charset="0"/>
            </a:endParaRPr>
          </a:p>
          <a:p>
            <a:pPr marR="0" indent="0">
              <a:spcBef>
                <a:spcPts val="0"/>
              </a:spcBef>
              <a:spcAft>
                <a:spcPts val="0"/>
              </a:spcAft>
              <a:buNone/>
            </a:pPr>
            <a:endParaRPr lang="en-US" sz="800" dirty="0">
              <a:latin typeface="Arial Narrow" panose="020B0606020202030204" pitchFamily="34" charset="0"/>
              <a:ea typeface="Calibri" panose="020F0502020204030204" pitchFamily="34" charset="0"/>
            </a:endParaRPr>
          </a:p>
          <a:p>
            <a:pPr marR="0" indent="0">
              <a:spcBef>
                <a:spcPts val="0"/>
              </a:spcBef>
              <a:spcAft>
                <a:spcPts val="0"/>
              </a:spcAft>
              <a:buNone/>
            </a:pPr>
            <a:r>
              <a:rPr lang="en-US" sz="1200" b="1" dirty="0" smtClean="0">
                <a:latin typeface="Arial Narrow" panose="020B0606020202030204" pitchFamily="34" charset="0"/>
                <a:ea typeface="Calibri" panose="020F0502020204030204" pitchFamily="34" charset="0"/>
              </a:rPr>
              <a:t>How Do I transport the sample once collected?  </a:t>
            </a:r>
            <a:r>
              <a:rPr lang="en-US" sz="1200" dirty="0" smtClean="0">
                <a:latin typeface="Arial Narrow" panose="020B0606020202030204" pitchFamily="34" charset="0"/>
                <a:ea typeface="Calibri" panose="020F0502020204030204" pitchFamily="34" charset="0"/>
              </a:rPr>
              <a:t>Immediately deliver to the laboratory for testing.  If using UTM/VTM, sample must be transported on cold packs, if unable to deliver immediately to laboratory.</a:t>
            </a:r>
            <a:endParaRPr lang="en-US" sz="1200" dirty="0">
              <a:latin typeface="Arial Narrow" panose="020B0606020202030204" pitchFamily="34" charset="0"/>
              <a:ea typeface="Calibri" panose="020F0502020204030204" pitchFamily="34" charset="0"/>
            </a:endParaRPr>
          </a:p>
          <a:p>
            <a:pPr marL="0" marR="0" indent="0">
              <a:spcBef>
                <a:spcPts val="0"/>
              </a:spcBef>
              <a:spcAft>
                <a:spcPts val="0"/>
              </a:spcAft>
              <a:buNone/>
            </a:pPr>
            <a:endParaRPr lang="en-US" sz="800" b="1" dirty="0" smtClean="0">
              <a:latin typeface="Arial" panose="020B0604020202020204" pitchFamily="34" charset="0"/>
              <a:ea typeface="Calibri" panose="020F0502020204030204" pitchFamily="34" charset="0"/>
            </a:endParaRPr>
          </a:p>
          <a:p>
            <a:pPr marL="0" marR="0" indent="0">
              <a:spcBef>
                <a:spcPts val="0"/>
              </a:spcBef>
              <a:spcAft>
                <a:spcPts val="0"/>
              </a:spcAft>
              <a:buNone/>
            </a:pPr>
            <a:r>
              <a:rPr lang="en-US" sz="1200" b="1" dirty="0" smtClean="0">
                <a:latin typeface="Arial" panose="020B0604020202020204" pitchFamily="34" charset="0"/>
                <a:ea typeface="Calibri" panose="020F0502020204030204" pitchFamily="34" charset="0"/>
              </a:rPr>
              <a:t>     </a:t>
            </a:r>
            <a:r>
              <a:rPr lang="en-US" sz="1200" b="1" dirty="0" smtClean="0">
                <a:latin typeface="Arial Narrow" panose="020B0606020202030204" pitchFamily="34" charset="0"/>
                <a:ea typeface="Calibri" panose="020F0502020204030204" pitchFamily="34" charset="0"/>
              </a:rPr>
              <a:t>Direct </a:t>
            </a:r>
            <a:r>
              <a:rPr lang="en-US" sz="1200" b="1" dirty="0">
                <a:latin typeface="Arial Narrow" panose="020B0606020202030204" pitchFamily="34" charset="0"/>
                <a:ea typeface="Calibri" panose="020F0502020204030204" pitchFamily="34" charset="0"/>
              </a:rPr>
              <a:t>link </a:t>
            </a:r>
            <a:r>
              <a:rPr lang="en-US" sz="1200" b="1" dirty="0" smtClean="0">
                <a:latin typeface="Arial Narrow" panose="020B0606020202030204" pitchFamily="34" charset="0"/>
                <a:ea typeface="Calibri" panose="020F0502020204030204" pitchFamily="34" charset="0"/>
              </a:rPr>
              <a:t>to SARS </a:t>
            </a:r>
            <a:r>
              <a:rPr lang="en-US" sz="1200" b="1" dirty="0">
                <a:latin typeface="Arial Narrow" panose="020B0606020202030204" pitchFamily="34" charset="0"/>
                <a:ea typeface="Calibri" panose="020F0502020204030204" pitchFamily="34" charset="0"/>
              </a:rPr>
              <a:t>CoV2/COVID 19 </a:t>
            </a:r>
            <a:r>
              <a:rPr lang="en-US" sz="1200" b="1" dirty="0" smtClean="0">
                <a:latin typeface="Arial Narrow" panose="020B0606020202030204" pitchFamily="34" charset="0"/>
                <a:ea typeface="Calibri" panose="020F0502020204030204" pitchFamily="34" charset="0"/>
              </a:rPr>
              <a:t>by PCR </a:t>
            </a:r>
            <a:r>
              <a:rPr lang="en-US" sz="1200" b="1" dirty="0">
                <a:latin typeface="Arial Narrow" panose="020B0606020202030204" pitchFamily="34" charset="0"/>
                <a:ea typeface="Calibri" panose="020F0502020204030204" pitchFamily="34" charset="0"/>
              </a:rPr>
              <a:t>(CPT </a:t>
            </a:r>
            <a:r>
              <a:rPr lang="en-US" sz="1200" b="1" dirty="0" smtClean="0">
                <a:latin typeface="Arial Narrow" panose="020B0606020202030204" pitchFamily="34" charset="0"/>
                <a:ea typeface="Calibri" panose="020F0502020204030204" pitchFamily="34" charset="0"/>
              </a:rPr>
              <a:t>U0003):       	</a:t>
            </a:r>
            <a:r>
              <a:rPr lang="en-US" sz="1200" b="1" u="sng" dirty="0" smtClean="0">
                <a:solidFill>
                  <a:srgbClr val="0000FF"/>
                </a:solidFill>
                <a:latin typeface="Arial Narrow" panose="020B0606020202030204" pitchFamily="34" charset="0"/>
                <a:ea typeface="Calibri" panose="020F0502020204030204" pitchFamily="34" charset="0"/>
                <a:hlinkClick r:id="rId7"/>
              </a:rPr>
              <a:t>https://www.testmenu.com/UKLab/Tests/1035546</a:t>
            </a:r>
            <a:endParaRPr lang="en-US" sz="1200" b="1" dirty="0">
              <a:latin typeface="Arial Narrow" panose="020B0606020202030204" pitchFamily="34" charset="0"/>
              <a:ea typeface="Calibri" panose="020F0502020204030204" pitchFamily="34" charset="0"/>
            </a:endParaRPr>
          </a:p>
          <a:p>
            <a:endParaRPr lang="en-US" sz="1200" dirty="0">
              <a:latin typeface="Arial Narrow" panose="020B0606020202030204" pitchFamily="34" charset="0"/>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93827" y="715354"/>
            <a:ext cx="5025599" cy="2743200"/>
          </a:xfrm>
          <a:prstGeom prst="rect">
            <a:avLst/>
          </a:prstGeom>
          <a:effectLst>
            <a:softEdge rad="31750"/>
          </a:effectLst>
        </p:spPr>
      </p:pic>
    </p:spTree>
    <p:extLst>
      <p:ext uri="{BB962C8B-B14F-4D97-AF65-F5344CB8AC3E}">
        <p14:creationId xmlns:p14="http://schemas.microsoft.com/office/powerpoint/2010/main" val="3069036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22790EC5-ACA7-4536-8066-B60199F3C6D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5F86BEAF-FD24-4827-AD37-6785EBC9C2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useBgFill="1">
        <p:nvSpPr>
          <p:cNvPr id="26" name="Rectangle 25">
            <a:extLst>
              <a:ext uri="{FF2B5EF4-FFF2-40B4-BE49-F238E27FC236}">
                <a16:creationId xmlns:a16="http://schemas.microsoft.com/office/drawing/2014/main" id="{DC3B8C6B-63CA-4384-8059-2036BE5202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
            <a:extLst>
              <a:ext uri="{FF2B5EF4-FFF2-40B4-BE49-F238E27FC236}">
                <a16:creationId xmlns:a16="http://schemas.microsoft.com/office/drawing/2014/main" id="{F5B52056-26AD-4841-8A16-C1D9E3C0993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Formula">
            <a:extLst>
              <a:ext uri="{FF2B5EF4-FFF2-40B4-BE49-F238E27FC236}">
                <a16:creationId xmlns:a16="http://schemas.microsoft.com/office/drawing/2014/main" id="{29B78601-F415-4A48-AB86-2F6B81FA9136}"/>
              </a:ext>
            </a:extLst>
          </p:cNvPr>
          <p:cNvPicPr>
            <a:picLocks noGrp="1" noChangeAspect="1"/>
          </p:cNvPicPr>
          <p:nvPr>
            <p:ph sz="quarter" idx="13"/>
          </p:nvPr>
        </p:nvPicPr>
        <p:blipFill rotWithShape="1">
          <a:blip r:embed="rId5" cstate="email">
            <a:extLst>
              <a:ext uri="{28A0092B-C50C-407E-A947-70E740481C1C}">
                <a14:useLocalDpi xmlns:a14="http://schemas.microsoft.com/office/drawing/2010/main"/>
              </a:ext>
            </a:extLst>
          </a:blip>
          <a:srcRect b="-2"/>
          <a:stretch/>
        </p:blipFill>
        <p:spPr>
          <a:xfrm>
            <a:off x="20" y="10"/>
            <a:ext cx="4024741" cy="6857990"/>
          </a:xfrm>
          <a:prstGeom prst="rect">
            <a:avLst/>
          </a:prstGeom>
        </p:spPr>
      </p:pic>
      <p:sp>
        <p:nvSpPr>
          <p:cNvPr id="30" name="Rectangle 29">
            <a:extLst>
              <a:ext uri="{FF2B5EF4-FFF2-40B4-BE49-F238E27FC236}">
                <a16:creationId xmlns:a16="http://schemas.microsoft.com/office/drawing/2014/main" id="{C71B03AA-C0EB-4104-84F8-E1AB8BFBEF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09C2B723-6C2F-49DE-A429-50BDFD1ADB4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8B2B72-EB44-4428-96AA-8636E4A4ADFD}"/>
              </a:ext>
            </a:extLst>
          </p:cNvPr>
          <p:cNvSpPr>
            <a:spLocks noGrp="1"/>
          </p:cNvSpPr>
          <p:nvPr>
            <p:ph type="title"/>
          </p:nvPr>
        </p:nvSpPr>
        <p:spPr>
          <a:xfrm>
            <a:off x="4437704" y="-4895"/>
            <a:ext cx="6672886" cy="797328"/>
          </a:xfrm>
        </p:spPr>
        <p:txBody>
          <a:bodyPr vert="horz" lIns="91440" tIns="45720" rIns="91440" bIns="45720" rtlCol="0" anchor="ctr">
            <a:normAutofit/>
          </a:bodyPr>
          <a:lstStyle/>
          <a:p>
            <a:r>
              <a:rPr lang="en-US" sz="4000" dirty="0" smtClean="0">
                <a:solidFill>
                  <a:schemeClr val="tx1">
                    <a:lumMod val="65000"/>
                    <a:lumOff val="35000"/>
                  </a:schemeClr>
                </a:solidFill>
              </a:rPr>
              <a:t>supplies</a:t>
            </a:r>
            <a:endParaRPr lang="en-US" sz="4000" dirty="0">
              <a:solidFill>
                <a:schemeClr val="tx1">
                  <a:lumMod val="65000"/>
                  <a:lumOff val="35000"/>
                </a:schemeClr>
              </a:solidFill>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8822" y="6370320"/>
            <a:ext cx="1251586" cy="365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2543" y="1210485"/>
            <a:ext cx="4314051" cy="3657600"/>
          </a:xfrm>
          <a:prstGeom prst="rect">
            <a:avLst/>
          </a:prstGeom>
        </p:spPr>
      </p:pic>
      <p:sp>
        <p:nvSpPr>
          <p:cNvPr id="15" name="Rounded Rectangle 14"/>
          <p:cNvSpPr/>
          <p:nvPr/>
        </p:nvSpPr>
        <p:spPr>
          <a:xfrm>
            <a:off x="8613061" y="2656221"/>
            <a:ext cx="3298321" cy="837768"/>
          </a:xfrm>
          <a:prstGeom prst="roundRect">
            <a:avLst/>
          </a:prstGeom>
          <a:solidFill>
            <a:srgbClr val="354F6F"/>
          </a:solidFill>
          <a:ln>
            <a:solidFill>
              <a:srgbClr val="354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latin typeface="Arial Narrow" panose="020B0606020202030204" pitchFamily="34" charset="0"/>
              </a:rPr>
              <a:t>Oropharyngeal  Saline Kit – </a:t>
            </a:r>
            <a:r>
              <a:rPr lang="en-US" sz="1200" b="1" dirty="0" smtClean="0">
                <a:solidFill>
                  <a:schemeClr val="bg1"/>
                </a:solidFill>
                <a:latin typeface="Arial Narrow" panose="020B0606020202030204" pitchFamily="34" charset="0"/>
              </a:rPr>
              <a:t>SAP# 238127</a:t>
            </a:r>
          </a:p>
          <a:p>
            <a:r>
              <a:rPr lang="en-US" sz="1200" dirty="0" smtClean="0">
                <a:solidFill>
                  <a:schemeClr val="bg1"/>
                </a:solidFill>
                <a:latin typeface="Arial Narrow" panose="020B0606020202030204" pitchFamily="34" charset="0"/>
              </a:rPr>
              <a:t>Oropharyngeal VTM Kit – Distributed upon request to Chandler &amp; GS ED, Drive-Thru, and </a:t>
            </a:r>
            <a:r>
              <a:rPr lang="en-US" sz="1200" dirty="0" err="1" smtClean="0">
                <a:solidFill>
                  <a:schemeClr val="bg1"/>
                </a:solidFill>
                <a:latin typeface="Arial Narrow" panose="020B0606020202030204" pitchFamily="34" charset="0"/>
              </a:rPr>
              <a:t>Turfland</a:t>
            </a:r>
            <a:r>
              <a:rPr lang="en-US" sz="1200" dirty="0" smtClean="0">
                <a:solidFill>
                  <a:schemeClr val="bg1"/>
                </a:solidFill>
                <a:latin typeface="Arial Narrow" panose="020B0606020202030204" pitchFamily="34" charset="0"/>
              </a:rPr>
              <a:t> Lab.</a:t>
            </a:r>
            <a:endParaRPr lang="en-US" sz="1200" dirty="0">
              <a:solidFill>
                <a:schemeClr val="bg1"/>
              </a:solidFill>
              <a:latin typeface="Arial Narrow" panose="020B0606020202030204" pitchFamily="34" charset="0"/>
            </a:endParaRPr>
          </a:p>
        </p:txBody>
      </p:sp>
      <p:sp>
        <p:nvSpPr>
          <p:cNvPr id="17" name="Rounded Rectangle 16"/>
          <p:cNvSpPr/>
          <p:nvPr/>
        </p:nvSpPr>
        <p:spPr>
          <a:xfrm>
            <a:off x="8613062" y="1428165"/>
            <a:ext cx="3298321" cy="837768"/>
          </a:xfrm>
          <a:prstGeom prst="roundRect">
            <a:avLst/>
          </a:prstGeom>
          <a:solidFill>
            <a:srgbClr val="354F6F"/>
          </a:solidFill>
          <a:ln>
            <a:solidFill>
              <a:srgbClr val="354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latin typeface="Arial Narrow" panose="020B0606020202030204" pitchFamily="34" charset="0"/>
              </a:rPr>
              <a:t>Nasopharyngeal VTM Kit – </a:t>
            </a:r>
            <a:r>
              <a:rPr lang="en-US" sz="1200" b="1" dirty="0" smtClean="0">
                <a:solidFill>
                  <a:schemeClr val="bg1"/>
                </a:solidFill>
                <a:latin typeface="Arial Narrow" panose="020B0606020202030204" pitchFamily="34" charset="0"/>
              </a:rPr>
              <a:t>SAP# 75871 or</a:t>
            </a:r>
          </a:p>
          <a:p>
            <a:r>
              <a:rPr lang="en-US" sz="1200" b="1" dirty="0" smtClean="0">
                <a:solidFill>
                  <a:schemeClr val="bg1"/>
                </a:solidFill>
                <a:latin typeface="Arial Narrow" panose="020B0606020202030204" pitchFamily="34" charset="0"/>
              </a:rPr>
              <a:t>IPAC room C-204</a:t>
            </a:r>
          </a:p>
          <a:p>
            <a:r>
              <a:rPr lang="en-US" sz="1200" i="1" dirty="0" smtClean="0">
                <a:solidFill>
                  <a:schemeClr val="bg1"/>
                </a:solidFill>
                <a:latin typeface="Arial Narrow" panose="020B0606020202030204" pitchFamily="34" charset="0"/>
              </a:rPr>
              <a:t>NP with VTM must be used if approved for the COVRT Rapid COVID test.</a:t>
            </a:r>
            <a:endParaRPr lang="en-US" sz="1200" i="1" dirty="0">
              <a:solidFill>
                <a:schemeClr val="bg1"/>
              </a:solidFill>
              <a:latin typeface="Arial Narrow" panose="020B0606020202030204" pitchFamily="34" charset="0"/>
            </a:endParaRPr>
          </a:p>
        </p:txBody>
      </p:sp>
      <p:sp>
        <p:nvSpPr>
          <p:cNvPr id="18" name="Rounded Rectangle 17"/>
          <p:cNvSpPr/>
          <p:nvPr/>
        </p:nvSpPr>
        <p:spPr>
          <a:xfrm>
            <a:off x="8613061" y="3912873"/>
            <a:ext cx="3298321" cy="837768"/>
          </a:xfrm>
          <a:prstGeom prst="roundRect">
            <a:avLst/>
          </a:prstGeom>
          <a:solidFill>
            <a:srgbClr val="354F6F"/>
          </a:solidFill>
          <a:ln>
            <a:solidFill>
              <a:srgbClr val="354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latin typeface="Arial Narrow" panose="020B0606020202030204" pitchFamily="34" charset="0"/>
              </a:rPr>
              <a:t>External Clients should email Nikki Parks if having difficulty obtaining supplies.</a:t>
            </a:r>
          </a:p>
          <a:p>
            <a:r>
              <a:rPr lang="en-US" sz="1200" dirty="0">
                <a:solidFill>
                  <a:schemeClr val="bg1"/>
                </a:solidFill>
                <a:latin typeface="Arial Narrow" panose="020B0606020202030204" pitchFamily="34" charset="0"/>
                <a:hlinkClick r:id="rId8"/>
              </a:rPr>
              <a:t>n</a:t>
            </a:r>
            <a:r>
              <a:rPr lang="en-US" sz="1200" dirty="0" smtClean="0">
                <a:solidFill>
                  <a:schemeClr val="bg1"/>
                </a:solidFill>
                <a:latin typeface="Arial Narrow" panose="020B0606020202030204" pitchFamily="34" charset="0"/>
                <a:hlinkClick r:id="rId8"/>
              </a:rPr>
              <a:t>ichole.parks@uky.edu</a:t>
            </a:r>
            <a:r>
              <a:rPr lang="en-US" sz="1200" dirty="0" smtClean="0">
                <a:solidFill>
                  <a:schemeClr val="bg1"/>
                </a:solidFill>
                <a:latin typeface="Arial Narrow" panose="020B0606020202030204" pitchFamily="34" charset="0"/>
              </a:rPr>
              <a:t> </a:t>
            </a:r>
            <a:endParaRPr lang="en-US" sz="12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6153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6" name="Picture 2">
            <a:extLst>
              <a:ext uri="{FF2B5EF4-FFF2-40B4-BE49-F238E27FC236}">
                <a16:creationId xmlns:a16="http://schemas.microsoft.com/office/drawing/2014/main" id="{22790EC5-ACA7-4536-8066-B60199F3C6D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CAD20AEA-7CAF-4A83-BE2E-EAF010B8B7F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0" name="Rectangle 49">
            <a:extLst>
              <a:ext uri="{FF2B5EF4-FFF2-40B4-BE49-F238E27FC236}">
                <a16:creationId xmlns:a16="http://schemas.microsoft.com/office/drawing/2014/main" id="{2255CADE-DCE0-447F-B290-2AE78E5E55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2">
            <a:extLst>
              <a:ext uri="{FF2B5EF4-FFF2-40B4-BE49-F238E27FC236}">
                <a16:creationId xmlns:a16="http://schemas.microsoft.com/office/drawing/2014/main" id="{240987D2-7FAC-4B65-A97B-0EAADE73BB3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30627"/>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Placeholder 5" descr="Science Lab">
            <a:extLst>
              <a:ext uri="{FF2B5EF4-FFF2-40B4-BE49-F238E27FC236}">
                <a16:creationId xmlns:a16="http://schemas.microsoft.com/office/drawing/2014/main" id="{2543122C-30CE-4CD2-B15E-CA20AE39CC4D}"/>
              </a:ext>
            </a:extLst>
          </p:cNvPr>
          <p:cNvPicPr>
            <a:picLocks noGrp="1" noChangeAspect="1"/>
          </p:cNvPicPr>
          <p:nvPr>
            <p:ph type="pic" idx="1"/>
          </p:nvPr>
        </p:nvPicPr>
        <p:blipFill rotWithShape="1">
          <a:blip r:embed="rId5" cstate="email">
            <a:extLst>
              <a:ext uri="{28A0092B-C50C-407E-A947-70E740481C1C}">
                <a14:useLocalDpi xmlns:a14="http://schemas.microsoft.com/office/drawing/2010/main"/>
              </a:ext>
            </a:extLst>
          </a:blip>
          <a:srcRect l="7364" r="2" b="2"/>
          <a:stretch/>
        </p:blipFill>
        <p:spPr>
          <a:xfrm>
            <a:off x="8860" y="10"/>
            <a:ext cx="6924201" cy="6857990"/>
          </a:xfrm>
          <a:prstGeom prst="rect">
            <a:avLst/>
          </a:prstGeom>
        </p:spPr>
      </p:pic>
      <p:sp>
        <p:nvSpPr>
          <p:cNvPr id="54" name="Rectangle 53">
            <a:extLst>
              <a:ext uri="{FF2B5EF4-FFF2-40B4-BE49-F238E27FC236}">
                <a16:creationId xmlns:a16="http://schemas.microsoft.com/office/drawing/2014/main" id="{4245587C-701C-48A1-9B6B-10C3DF81A8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3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extLst>
              <a:ext uri="{FF2B5EF4-FFF2-40B4-BE49-F238E27FC236}">
                <a16:creationId xmlns:a16="http://schemas.microsoft.com/office/drawing/2014/main" id="{2E5CF545-7AAF-4A13-8871-089E929E850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8860" y="0"/>
            <a:ext cx="12192000" cy="6858000"/>
          </a:xfrm>
          <a:prstGeom prst="rect">
            <a:avLst/>
          </a:prstGeom>
        </p:spPr>
      </p:pic>
      <p:sp>
        <p:nvSpPr>
          <p:cNvPr id="2" name="Title 1">
            <a:extLst>
              <a:ext uri="{FF2B5EF4-FFF2-40B4-BE49-F238E27FC236}">
                <a16:creationId xmlns:a16="http://schemas.microsoft.com/office/drawing/2014/main" id="{12B77B0A-41A1-428C-897D-2AEE4B4A56BD}"/>
              </a:ext>
            </a:extLst>
          </p:cNvPr>
          <p:cNvSpPr>
            <a:spLocks noGrp="1"/>
          </p:cNvSpPr>
          <p:nvPr>
            <p:ph type="title"/>
          </p:nvPr>
        </p:nvSpPr>
        <p:spPr>
          <a:xfrm>
            <a:off x="7566524" y="204356"/>
            <a:ext cx="3707844" cy="2730498"/>
          </a:xfrm>
        </p:spPr>
        <p:txBody>
          <a:bodyPr vert="horz" lIns="91440" tIns="45720" rIns="91440" bIns="45720" rtlCol="0" anchor="b">
            <a:normAutofit/>
          </a:bodyPr>
          <a:lstStyle/>
          <a:p>
            <a:r>
              <a:rPr lang="en-US" sz="4800" dirty="0"/>
              <a:t>Contact Us</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8822" y="6370320"/>
            <a:ext cx="1251586" cy="365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7843615" y="3097962"/>
            <a:ext cx="3775731" cy="923330"/>
          </a:xfrm>
          <a:prstGeom prst="rect">
            <a:avLst/>
          </a:prstGeom>
          <a:noFill/>
        </p:spPr>
        <p:txBody>
          <a:bodyPr wrap="square" rtlCol="0">
            <a:spAutoFit/>
          </a:bodyPr>
          <a:lstStyle/>
          <a:p>
            <a:r>
              <a:rPr lang="en-US" dirty="0" smtClean="0">
                <a:hlinkClick r:id="rId7"/>
              </a:rPr>
              <a:t>nichole.parks@uky.edu</a:t>
            </a:r>
            <a:r>
              <a:rPr lang="en-US" dirty="0" smtClean="0"/>
              <a:t> </a:t>
            </a:r>
          </a:p>
          <a:p>
            <a:endParaRPr lang="en-US" dirty="0"/>
          </a:p>
          <a:p>
            <a:r>
              <a:rPr lang="en-US" u="sng" dirty="0">
                <a:hlinkClick r:id="rId8"/>
              </a:rPr>
              <a:t>https://www.testmenu.com/UKLab</a:t>
            </a:r>
            <a:endParaRPr lang="en-US" dirty="0"/>
          </a:p>
        </p:txBody>
      </p:sp>
    </p:spTree>
    <p:extLst>
      <p:ext uri="{BB962C8B-B14F-4D97-AF65-F5344CB8AC3E}">
        <p14:creationId xmlns:p14="http://schemas.microsoft.com/office/powerpoint/2010/main" val="2984610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Props1.xml><?xml version="1.0" encoding="utf-8"?>
<ds:datastoreItem xmlns:ds="http://schemas.openxmlformats.org/officeDocument/2006/customXml" ds:itemID="{DE586802-67BF-4B31-AFE3-2C42A416B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783F2E-97E2-484E-BF92-B33AEA715C4D}">
  <ds:schemaRefs>
    <ds:schemaRef ds:uri="http://schemas.microsoft.com/sharepoint/v3/contenttype/forms"/>
  </ds:schemaRefs>
</ds:datastoreItem>
</file>

<file path=customXml/itemProps3.xml><?xml version="1.0" encoding="utf-8"?>
<ds:datastoreItem xmlns:ds="http://schemas.openxmlformats.org/officeDocument/2006/customXml" ds:itemID="{D2AB9843-8233-452C-82B9-ECE749792D29}">
  <ds:schemaRefs>
    <ds:schemaRef ds:uri="http://purl.org/dc/terms/"/>
    <ds:schemaRef ds:uri="http://schemas.microsoft.com/office/2006/documentManagement/typ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Laboratory design</Template>
  <TotalTime>0</TotalTime>
  <Words>534</Words>
  <Application>Microsoft Office PowerPoint</Application>
  <PresentationFormat>Widescreen</PresentationFormat>
  <Paragraphs>38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Narrow</vt:lpstr>
      <vt:lpstr>Calibri</vt:lpstr>
      <vt:lpstr>Tw Cen MT</vt:lpstr>
      <vt:lpstr>Droplet</vt:lpstr>
      <vt:lpstr>Sars CoV2/COVID 19 by pcr Specimen Collection</vt:lpstr>
      <vt:lpstr>Nasopharyngeal collections</vt:lpstr>
      <vt:lpstr>oropharyngeal collections</vt:lpstr>
      <vt:lpstr>Successful Testing</vt:lpstr>
      <vt:lpstr>supplies</vt:lpstr>
      <vt:lpstr>Contact Us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2020-06-08T17:07:16Z</dcterms:created>
  <dcterms:modified xsi:type="dcterms:W3CDTF">2020-06-09T19:17:07Z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