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72" r:id="rId2"/>
    <p:sldId id="260" r:id="rId3"/>
    <p:sldId id="261" r:id="rId4"/>
    <p:sldId id="267" r:id="rId5"/>
    <p:sldId id="277" r:id="rId6"/>
    <p:sldId id="273" r:id="rId7"/>
    <p:sldId id="274" r:id="rId8"/>
    <p:sldId id="275" r:id="rId9"/>
    <p:sldId id="262" r:id="rId10"/>
    <p:sldId id="276" r:id="rId11"/>
    <p:sldId id="278" r:id="rId12"/>
    <p:sldId id="270" r:id="rId1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Taylor" initials="J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D0"/>
    <a:srgbClr val="008BD1"/>
    <a:srgbClr val="383C41"/>
    <a:srgbClr val="0054A6"/>
    <a:srgbClr val="D1D3D5"/>
    <a:srgbClr val="4F81BD"/>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45" autoAdjust="0"/>
  </p:normalViewPr>
  <p:slideViewPr>
    <p:cSldViewPr snapToGrid="0" snapToObjects="1">
      <p:cViewPr>
        <p:scale>
          <a:sx n="150" d="100"/>
          <a:sy n="150" d="100"/>
        </p:scale>
        <p:origin x="-504" y="-186"/>
      </p:cViewPr>
      <p:guideLst>
        <p:guide orient="horz" pos="1621"/>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The Power of Advanced Medicine - For Leadership</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2/23/2016</a:t>
            </a: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2-24-16</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4757732-3FAA-4C3C-97A0-15284204ABBB}" type="slidenum">
              <a:rPr lang="en-US" smtClean="0"/>
              <a:t>‹#›</a:t>
            </a:fld>
            <a:endParaRPr lang="en-US"/>
          </a:p>
        </p:txBody>
      </p:sp>
    </p:spTree>
    <p:extLst>
      <p:ext uri="{BB962C8B-B14F-4D97-AF65-F5344CB8AC3E}">
        <p14:creationId xmlns:p14="http://schemas.microsoft.com/office/powerpoint/2010/main" val="102446502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The Power of Advanced Medicine - For Leadership</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2/23/2016</a:t>
            </a:r>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2-24-16</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E618E0-BEC7-AA4D-AB1A-715BA4155EA7}" type="slidenum">
              <a:rPr lang="en-US" smtClean="0"/>
              <a:t>‹#›</a:t>
            </a:fld>
            <a:endParaRPr lang="en-US"/>
          </a:p>
        </p:txBody>
      </p:sp>
    </p:spTree>
    <p:extLst>
      <p:ext uri="{BB962C8B-B14F-4D97-AF65-F5344CB8AC3E}">
        <p14:creationId xmlns:p14="http://schemas.microsoft.com/office/powerpoint/2010/main" val="3993009001"/>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1</a:t>
            </a:fld>
            <a:endParaRPr lang="en-US"/>
          </a:p>
        </p:txBody>
      </p:sp>
    </p:spTree>
    <p:extLst>
      <p:ext uri="{BB962C8B-B14F-4D97-AF65-F5344CB8AC3E}">
        <p14:creationId xmlns:p14="http://schemas.microsoft.com/office/powerpoint/2010/main" val="158974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10</a:t>
            </a:fld>
            <a:endParaRPr lang="en-US"/>
          </a:p>
        </p:txBody>
      </p:sp>
    </p:spTree>
    <p:extLst>
      <p:ext uri="{BB962C8B-B14F-4D97-AF65-F5344CB8AC3E}">
        <p14:creationId xmlns:p14="http://schemas.microsoft.com/office/powerpoint/2010/main" val="97541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11</a:t>
            </a:fld>
            <a:endParaRPr lang="en-US"/>
          </a:p>
        </p:txBody>
      </p:sp>
    </p:spTree>
    <p:extLst>
      <p:ext uri="{BB962C8B-B14F-4D97-AF65-F5344CB8AC3E}">
        <p14:creationId xmlns:p14="http://schemas.microsoft.com/office/powerpoint/2010/main" val="97541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your</a:t>
            </a:r>
            <a:r>
              <a:rPr lang="en-US" baseline="0" dirty="0" smtClean="0"/>
              <a:t> presentation summary slide be sure to end on a powerful note.  Not necessarily what is listed above, verbatim, but a strong message of encouragement. The background image here is not editable. </a:t>
            </a:r>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12</a:t>
            </a:fld>
            <a:endParaRPr lang="en-US"/>
          </a:p>
        </p:txBody>
      </p:sp>
    </p:spTree>
    <p:extLst>
      <p:ext uri="{BB962C8B-B14F-4D97-AF65-F5344CB8AC3E}">
        <p14:creationId xmlns:p14="http://schemas.microsoft.com/office/powerpoint/2010/main" val="259842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2</a:t>
            </a:fld>
            <a:endParaRPr lang="en-US"/>
          </a:p>
        </p:txBody>
      </p:sp>
    </p:spTree>
    <p:extLst>
      <p:ext uri="{BB962C8B-B14F-4D97-AF65-F5344CB8AC3E}">
        <p14:creationId xmlns:p14="http://schemas.microsoft.com/office/powerpoint/2010/main" val="156884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3</a:t>
            </a:fld>
            <a:endParaRPr lang="en-US"/>
          </a:p>
        </p:txBody>
      </p:sp>
    </p:spTree>
    <p:extLst>
      <p:ext uri="{BB962C8B-B14F-4D97-AF65-F5344CB8AC3E}">
        <p14:creationId xmlns:p14="http://schemas.microsoft.com/office/powerpoint/2010/main" val="302135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4</a:t>
            </a:fld>
            <a:endParaRPr lang="en-US"/>
          </a:p>
        </p:txBody>
      </p:sp>
    </p:spTree>
    <p:extLst>
      <p:ext uri="{BB962C8B-B14F-4D97-AF65-F5344CB8AC3E}">
        <p14:creationId xmlns:p14="http://schemas.microsoft.com/office/powerpoint/2010/main" val="1216036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5</a:t>
            </a:fld>
            <a:endParaRPr lang="en-US"/>
          </a:p>
        </p:txBody>
      </p:sp>
    </p:spTree>
    <p:extLst>
      <p:ext uri="{BB962C8B-B14F-4D97-AF65-F5344CB8AC3E}">
        <p14:creationId xmlns:p14="http://schemas.microsoft.com/office/powerpoint/2010/main" val="121603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6</a:t>
            </a:fld>
            <a:endParaRPr lang="en-US"/>
          </a:p>
        </p:txBody>
      </p:sp>
    </p:spTree>
    <p:extLst>
      <p:ext uri="{BB962C8B-B14F-4D97-AF65-F5344CB8AC3E}">
        <p14:creationId xmlns:p14="http://schemas.microsoft.com/office/powerpoint/2010/main" val="121603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7</a:t>
            </a:fld>
            <a:endParaRPr lang="en-US"/>
          </a:p>
        </p:txBody>
      </p:sp>
    </p:spTree>
    <p:extLst>
      <p:ext uri="{BB962C8B-B14F-4D97-AF65-F5344CB8AC3E}">
        <p14:creationId xmlns:p14="http://schemas.microsoft.com/office/powerpoint/2010/main" val="121603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8</a:t>
            </a:fld>
            <a:endParaRPr lang="en-US"/>
          </a:p>
        </p:txBody>
      </p:sp>
    </p:spTree>
    <p:extLst>
      <p:ext uri="{BB962C8B-B14F-4D97-AF65-F5344CB8AC3E}">
        <p14:creationId xmlns:p14="http://schemas.microsoft.com/office/powerpoint/2010/main" val="121603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The Power of Advanced Medicine - For Leadership</a:t>
            </a:r>
            <a:endParaRPr lang="en-US"/>
          </a:p>
        </p:txBody>
      </p:sp>
      <p:sp>
        <p:nvSpPr>
          <p:cNvPr id="5" name="Footer Placeholder 4"/>
          <p:cNvSpPr>
            <a:spLocks noGrp="1"/>
          </p:cNvSpPr>
          <p:nvPr>
            <p:ph type="ftr" sz="quarter" idx="11"/>
          </p:nvPr>
        </p:nvSpPr>
        <p:spPr/>
        <p:txBody>
          <a:bodyPr/>
          <a:lstStyle/>
          <a:p>
            <a:r>
              <a:rPr lang="en-US" smtClean="0"/>
              <a:t>2-24-16</a:t>
            </a:r>
            <a:endParaRPr lang="en-US"/>
          </a:p>
        </p:txBody>
      </p:sp>
      <p:sp>
        <p:nvSpPr>
          <p:cNvPr id="6" name="Slide Number Placeholder 5"/>
          <p:cNvSpPr>
            <a:spLocks noGrp="1"/>
          </p:cNvSpPr>
          <p:nvPr>
            <p:ph type="sldNum" sz="quarter" idx="12"/>
          </p:nvPr>
        </p:nvSpPr>
        <p:spPr/>
        <p:txBody>
          <a:bodyPr/>
          <a:lstStyle/>
          <a:p>
            <a:fld id="{75E618E0-BEC7-AA4D-AB1A-715BA4155EA7}" type="slidenum">
              <a:rPr lang="en-US" smtClean="0"/>
              <a:t>9</a:t>
            </a:fld>
            <a:endParaRPr lang="en-US"/>
          </a:p>
        </p:txBody>
      </p:sp>
    </p:spTree>
    <p:extLst>
      <p:ext uri="{BB962C8B-B14F-4D97-AF65-F5344CB8AC3E}">
        <p14:creationId xmlns:p14="http://schemas.microsoft.com/office/powerpoint/2010/main" val="975414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7F1F62-9A5B-F54E-A584-000A4CB2D667}"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F1F62-9A5B-F54E-A584-000A4CB2D667}"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4"/>
            <a:ext cx="2057400" cy="32944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4"/>
            <a:ext cx="6019800" cy="3294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F1F62-9A5B-F54E-A584-000A4CB2D667}"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F1F62-9A5B-F54E-A584-000A4CB2D667}"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F1F62-9A5B-F54E-A584-000A4CB2D667}"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1306"/>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1306"/>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F1F62-9A5B-F54E-A584-000A4CB2D667}"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7F1F62-9A5B-F54E-A584-000A4CB2D667}"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7F1F62-9A5B-F54E-A584-000A4CB2D667}"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F1F62-9A5B-F54E-A584-000A4CB2D667}"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90"/>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F1F62-9A5B-F54E-A584-000A4CB2D667}"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3"/>
            <a:ext cx="5486400" cy="42505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F1F62-9A5B-F54E-A584-000A4CB2D667}"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3939C-CFAC-D14C-93EE-189053EE48CF}" type="slidenum">
              <a:rPr lang="en-US" smtClean="0"/>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2"/>
            <a:ext cx="8229600" cy="33944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6"/>
            <a:ext cx="2133600" cy="273843"/>
          </a:xfrm>
          <a:prstGeom prst="rect">
            <a:avLst/>
          </a:prstGeom>
        </p:spPr>
        <p:txBody>
          <a:bodyPr vert="horz" lIns="91440" tIns="45720" rIns="91440" bIns="45720" rtlCol="0" anchor="ctr"/>
          <a:lstStyle>
            <a:lvl1pPr algn="l">
              <a:defRPr sz="1200">
                <a:solidFill>
                  <a:schemeClr val="tx1">
                    <a:tint val="75000"/>
                  </a:schemeClr>
                </a:solidFill>
              </a:defRPr>
            </a:lvl1pPr>
          </a:lstStyle>
          <a:p>
            <a:fld id="{037F1F62-9A5B-F54E-A584-000A4CB2D667}" type="datetimeFigureOut">
              <a:rPr lang="en-US" smtClean="0"/>
              <a:t>3/4/2019</a:t>
            </a:fld>
            <a:endParaRPr lang="en-US"/>
          </a:p>
        </p:txBody>
      </p:sp>
      <p:sp>
        <p:nvSpPr>
          <p:cNvPr id="5" name="Footer Placeholder 4"/>
          <p:cNvSpPr>
            <a:spLocks noGrp="1"/>
          </p:cNvSpPr>
          <p:nvPr>
            <p:ph type="ftr" sz="quarter" idx="3"/>
          </p:nvPr>
        </p:nvSpPr>
        <p:spPr>
          <a:xfrm>
            <a:off x="3124200" y="4767266"/>
            <a:ext cx="2895600" cy="2738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6"/>
            <a:ext cx="2133600" cy="273843"/>
          </a:xfrm>
          <a:prstGeom prst="rect">
            <a:avLst/>
          </a:prstGeom>
        </p:spPr>
        <p:txBody>
          <a:bodyPr vert="horz" lIns="91440" tIns="45720" rIns="91440" bIns="45720" rtlCol="0" anchor="ctr"/>
          <a:lstStyle>
            <a:lvl1pPr algn="r">
              <a:defRPr sz="1200">
                <a:solidFill>
                  <a:schemeClr val="tx1">
                    <a:tint val="75000"/>
                  </a:schemeClr>
                </a:solidFill>
              </a:defRPr>
            </a:lvl1pPr>
          </a:lstStyle>
          <a:p>
            <a:fld id="{9E13939C-CFAC-D14C-93EE-189053EE48C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Labclientservices@uky.edu"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878" r="7027" b="35734"/>
          <a:stretch/>
        </p:blipFill>
        <p:spPr>
          <a:xfrm>
            <a:off x="1" y="1"/>
            <a:ext cx="5524502" cy="4410364"/>
          </a:xfrm>
          <a:prstGeom prst="rect">
            <a:avLst/>
          </a:prstGeom>
        </p:spPr>
      </p:pic>
      <p:pic>
        <p:nvPicPr>
          <p:cNvPr id="11" name="Picture 10" descr="Slide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36834" cy="5143500"/>
          </a:xfrm>
          <a:prstGeom prst="rect">
            <a:avLst/>
          </a:prstGeom>
        </p:spPr>
      </p:pic>
      <p:pic>
        <p:nvPicPr>
          <p:cNvPr id="5" name="Picture 1"/>
          <p:cNvPicPr>
            <a:picLocks noChangeAspect="1"/>
          </p:cNvPicPr>
          <p:nvPr/>
        </p:nvPicPr>
        <p:blipFill>
          <a:blip r:embed="rId5"/>
          <a:stretch>
            <a:fillRect/>
          </a:stretch>
        </p:blipFill>
        <p:spPr bwMode="auto">
          <a:xfrm>
            <a:off x="7348486" y="4686596"/>
            <a:ext cx="1229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524502" y="2083760"/>
            <a:ext cx="3129642" cy="646331"/>
          </a:xfrm>
          <a:prstGeom prst="rect">
            <a:avLst/>
          </a:prstGeom>
          <a:noFill/>
        </p:spPr>
        <p:txBody>
          <a:bodyPr wrap="square" rtlCol="0">
            <a:spAutoFit/>
          </a:bodyPr>
          <a:lstStyle/>
          <a:p>
            <a:r>
              <a:rPr lang="en-US" dirty="0" smtClean="0">
                <a:latin typeface="Arial Black"/>
                <a:cs typeface="Arial Black"/>
              </a:rPr>
              <a:t>THE POWER OF</a:t>
            </a:r>
          </a:p>
          <a:p>
            <a:r>
              <a:rPr lang="en-US" dirty="0" smtClean="0">
                <a:latin typeface="Arial Black"/>
                <a:cs typeface="Arial Black"/>
              </a:rPr>
              <a:t>ADVANCED MEDICINE</a:t>
            </a:r>
            <a:endParaRPr lang="en-US" dirty="0">
              <a:latin typeface="Arial Black"/>
              <a:cs typeface="Arial Black"/>
            </a:endParaRPr>
          </a:p>
        </p:txBody>
      </p:sp>
      <p:sp>
        <p:nvSpPr>
          <p:cNvPr id="10" name="TextBox 9"/>
          <p:cNvSpPr txBox="1"/>
          <p:nvPr/>
        </p:nvSpPr>
        <p:spPr>
          <a:xfrm>
            <a:off x="5533579" y="2655492"/>
            <a:ext cx="3020783" cy="646331"/>
          </a:xfrm>
          <a:prstGeom prst="rect">
            <a:avLst/>
          </a:prstGeom>
          <a:noFill/>
        </p:spPr>
        <p:txBody>
          <a:bodyPr wrap="square" rtlCol="0">
            <a:spAutoFit/>
          </a:bodyPr>
          <a:lstStyle/>
          <a:p>
            <a:r>
              <a:rPr lang="en-US" sz="1200" kern="0" spc="50" dirty="0" smtClean="0">
                <a:latin typeface="Arial"/>
                <a:cs typeface="Arial"/>
              </a:rPr>
              <a:t>Coagulation Collection, Processing, Batching &amp; Receipt of Outreach Specimens</a:t>
            </a:r>
            <a:endParaRPr lang="en-US" sz="1200" kern="0" spc="50" dirty="0">
              <a:latin typeface="Arial"/>
              <a:cs typeface="Arial"/>
            </a:endParaRPr>
          </a:p>
        </p:txBody>
      </p:sp>
    </p:spTree>
    <p:extLst>
      <p:ext uri="{BB962C8B-B14F-4D97-AF65-F5344CB8AC3E}">
        <p14:creationId xmlns:p14="http://schemas.microsoft.com/office/powerpoint/2010/main" val="218922558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6834" cy="5143500"/>
          </a:xfrm>
          <a:prstGeom prst="rect">
            <a:avLst/>
          </a:prstGeom>
        </p:spPr>
      </p:pic>
      <p:pic>
        <p:nvPicPr>
          <p:cNvPr id="5" name="Picture 1"/>
          <p:cNvPicPr>
            <a:picLocks noChangeAspect="1"/>
          </p:cNvPicPr>
          <p:nvPr/>
        </p:nvPicPr>
        <p:blipFill>
          <a:blip r:embed="rId4"/>
          <a:stretch>
            <a:fillRect/>
          </a:stretch>
        </p:blipFill>
        <p:spPr bwMode="auto">
          <a:xfrm>
            <a:off x="7348486" y="4686596"/>
            <a:ext cx="1229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1216" y="233878"/>
            <a:ext cx="6135487" cy="369332"/>
          </a:xfrm>
          <a:prstGeom prst="rect">
            <a:avLst/>
          </a:prstGeom>
          <a:noFill/>
        </p:spPr>
        <p:txBody>
          <a:bodyPr wrap="square" rtlCol="0">
            <a:spAutoFit/>
          </a:bodyPr>
          <a:lstStyle/>
          <a:p>
            <a:r>
              <a:rPr lang="en-US" kern="0" dirty="0" smtClean="0">
                <a:latin typeface="Arial Black"/>
                <a:cs typeface="Arial Black"/>
              </a:rPr>
              <a:t>Safety Hazards &amp; Disposal of Dry Ice</a:t>
            </a:r>
            <a:endParaRPr lang="en-US" dirty="0">
              <a:latin typeface="Arial Black"/>
              <a:cs typeface="Arial Black"/>
            </a:endParaRPr>
          </a:p>
        </p:txBody>
      </p:sp>
      <p:sp>
        <p:nvSpPr>
          <p:cNvPr id="8" name="TextBox 7"/>
          <p:cNvSpPr txBox="1"/>
          <p:nvPr/>
        </p:nvSpPr>
        <p:spPr>
          <a:xfrm>
            <a:off x="3348957" y="283424"/>
            <a:ext cx="3479753" cy="276999"/>
          </a:xfrm>
          <a:prstGeom prst="rect">
            <a:avLst/>
          </a:prstGeom>
          <a:noFill/>
        </p:spPr>
        <p:txBody>
          <a:bodyPr wrap="square" rtlCol="0">
            <a:spAutoFit/>
          </a:bodyPr>
          <a:lstStyle/>
          <a:p>
            <a:r>
              <a:rPr lang="en-US" sz="1200" b="1" dirty="0"/>
              <a:t> </a:t>
            </a:r>
            <a:endParaRPr lang="en-US" sz="1000" dirty="0">
              <a:latin typeface="Arial Narrow" panose="020B0606020202030204" pitchFamily="34" charset="0"/>
            </a:endParaRPr>
          </a:p>
        </p:txBody>
      </p:sp>
      <p:sp>
        <p:nvSpPr>
          <p:cNvPr id="13" name="TextBox 12"/>
          <p:cNvSpPr txBox="1"/>
          <p:nvPr/>
        </p:nvSpPr>
        <p:spPr>
          <a:xfrm>
            <a:off x="239233" y="603210"/>
            <a:ext cx="6937744" cy="2308324"/>
          </a:xfrm>
          <a:prstGeom prst="rect">
            <a:avLst/>
          </a:prstGeom>
          <a:noFill/>
        </p:spPr>
        <p:txBody>
          <a:bodyPr wrap="square" rtlCol="0">
            <a:spAutoFit/>
          </a:bodyPr>
          <a:lstStyle/>
          <a:p>
            <a:r>
              <a:rPr lang="en-US" sz="1200" b="1" dirty="0"/>
              <a:t> </a:t>
            </a:r>
            <a:r>
              <a:rPr lang="en-US" sz="1100" b="1" u="sng" dirty="0">
                <a:latin typeface="Arial Narrow" panose="020B0606020202030204" pitchFamily="34" charset="0"/>
              </a:rPr>
              <a:t>Hazards/Precautions</a:t>
            </a:r>
            <a:endParaRPr lang="en-US" sz="1100" dirty="0">
              <a:latin typeface="Arial Narrow" panose="020B0606020202030204" pitchFamily="34" charset="0"/>
            </a:endParaRPr>
          </a:p>
          <a:p>
            <a:pPr marL="171450" lvl="0" indent="-171450">
              <a:buFont typeface="Wingdings" panose="05000000000000000000" pitchFamily="2" charset="2"/>
              <a:buChar char="§"/>
            </a:pPr>
            <a:r>
              <a:rPr lang="en-US" sz="1100" dirty="0">
                <a:latin typeface="Arial Narrow" panose="020B0606020202030204" pitchFamily="34" charset="0"/>
              </a:rPr>
              <a:t>Burns/frostbite: Dry ice can cause burns to the skin in short periods of times. Thermal rated gloves are to be used to handle dry </a:t>
            </a:r>
            <a:r>
              <a:rPr lang="en-US" sz="1100" dirty="0" smtClean="0">
                <a:latin typeface="Arial Narrow" panose="020B0606020202030204" pitchFamily="34" charset="0"/>
              </a:rPr>
              <a:t>ice.</a:t>
            </a:r>
          </a:p>
          <a:p>
            <a:pPr marL="171450" lvl="0" indent="-171450">
              <a:buFont typeface="Wingdings" panose="05000000000000000000" pitchFamily="2" charset="2"/>
              <a:buChar char="§"/>
            </a:pPr>
            <a:r>
              <a:rPr lang="en-US" sz="1100" dirty="0" smtClean="0">
                <a:latin typeface="Arial Narrow" panose="020B0606020202030204" pitchFamily="34" charset="0"/>
              </a:rPr>
              <a:t>Suffocation</a:t>
            </a:r>
            <a:r>
              <a:rPr lang="en-US" sz="1100" dirty="0">
                <a:latin typeface="Arial Narrow" panose="020B0606020202030204" pitchFamily="34" charset="0"/>
              </a:rPr>
              <a:t>: carbon dioxide is a simple asphyxiant. Always store dry ice in a well-ventilated area to minimize the buildup of carbon dioxide. Personnel must use caution should dry ice be stored in a deep cooler. Personnel must be trained to never stick their head into the chest to obtain dry </a:t>
            </a:r>
            <a:r>
              <a:rPr lang="en-US" sz="1100" dirty="0" smtClean="0">
                <a:latin typeface="Arial Narrow" panose="020B0606020202030204" pitchFamily="34" charset="0"/>
              </a:rPr>
              <a:t>ice.</a:t>
            </a:r>
          </a:p>
          <a:p>
            <a:pPr marL="171450" lvl="0" indent="-171450">
              <a:buFont typeface="Wingdings" panose="05000000000000000000" pitchFamily="2" charset="2"/>
              <a:buChar char="§"/>
            </a:pPr>
            <a:r>
              <a:rPr lang="en-US" sz="1100" dirty="0" smtClean="0">
                <a:latin typeface="Arial Narrow" panose="020B0606020202030204" pitchFamily="34" charset="0"/>
              </a:rPr>
              <a:t>Explosions</a:t>
            </a:r>
            <a:r>
              <a:rPr lang="en-US" sz="1100" dirty="0">
                <a:latin typeface="Arial Narrow" panose="020B0606020202030204" pitchFamily="34" charset="0"/>
              </a:rPr>
              <a:t>: Placing dry ice into a tightly sealed container can permit sufficient gas build up to cause an explosion. Never place dry ice inside an ultra-low freezer or other enclosed space.</a:t>
            </a:r>
            <a:br>
              <a:rPr lang="en-US" sz="1100" dirty="0">
                <a:latin typeface="Arial Narrow" panose="020B0606020202030204" pitchFamily="34" charset="0"/>
              </a:rPr>
            </a:br>
            <a:r>
              <a:rPr lang="en-US" sz="1100" dirty="0">
                <a:latin typeface="Arial Narrow" panose="020B0606020202030204" pitchFamily="34" charset="0"/>
              </a:rPr>
              <a:t>Placement of dry ice in rooms with little or no ventilation can result in a build-up of the carbon dioxide in the area. Do not store dry ice in a confined area such as in walk-in coolers, refrigerators, freezers, or closets.  </a:t>
            </a:r>
            <a:endParaRPr lang="en-US" sz="1100" dirty="0" smtClean="0">
              <a:latin typeface="Arial Narrow" panose="020B0606020202030204" pitchFamily="34" charset="0"/>
            </a:endParaRPr>
          </a:p>
          <a:p>
            <a:pPr marL="171450" lvl="0" indent="-171450">
              <a:buFont typeface="Wingdings" panose="05000000000000000000" pitchFamily="2" charset="2"/>
              <a:buChar char="§"/>
            </a:pPr>
            <a:r>
              <a:rPr lang="en-US" sz="1100" dirty="0" smtClean="0">
                <a:latin typeface="Arial Narrow" panose="020B0606020202030204" pitchFamily="34" charset="0"/>
              </a:rPr>
              <a:t>Report </a:t>
            </a:r>
            <a:r>
              <a:rPr lang="en-US" sz="1100" dirty="0">
                <a:latin typeface="Arial Narrow" panose="020B0606020202030204" pitchFamily="34" charset="0"/>
              </a:rPr>
              <a:t>injuries from dry ice using the on line Incident Report system  (see lab policy LAB 086 Incident Reporting) </a:t>
            </a:r>
            <a:endParaRPr lang="en-US" sz="1100" dirty="0" smtClean="0">
              <a:latin typeface="Arial Narrow" panose="020B0606020202030204" pitchFamily="34" charset="0"/>
            </a:endParaRPr>
          </a:p>
          <a:p>
            <a:pPr marL="171450" lvl="0" indent="-171450">
              <a:buFont typeface="Wingdings" panose="05000000000000000000" pitchFamily="2" charset="2"/>
              <a:buChar char="§"/>
            </a:pPr>
            <a:r>
              <a:rPr lang="en-US" sz="1100" dirty="0" smtClean="0">
                <a:latin typeface="Arial Narrow" panose="020B0606020202030204" pitchFamily="34" charset="0"/>
              </a:rPr>
              <a:t>When </a:t>
            </a:r>
            <a:r>
              <a:rPr lang="en-US" sz="1100" dirty="0">
                <a:latin typeface="Arial Narrow" panose="020B0606020202030204" pitchFamily="34" charset="0"/>
              </a:rPr>
              <a:t>using dry ice to ship materials, the shipper must follow all applicable shipping </a:t>
            </a:r>
            <a:r>
              <a:rPr lang="en-US" sz="1100" dirty="0" smtClean="0">
                <a:latin typeface="Arial Narrow" panose="020B0606020202030204" pitchFamily="34" charset="0"/>
              </a:rPr>
              <a:t>regulations.</a:t>
            </a:r>
          </a:p>
          <a:p>
            <a:pPr marL="171450" lvl="0" indent="-171450">
              <a:buFont typeface="Wingdings" panose="05000000000000000000" pitchFamily="2" charset="2"/>
              <a:buChar char="§"/>
            </a:pPr>
            <a:r>
              <a:rPr lang="en-US" sz="1100" dirty="0" smtClean="0">
                <a:latin typeface="Arial Narrow" panose="020B0606020202030204" pitchFamily="34" charset="0"/>
              </a:rPr>
              <a:t>Disposal </a:t>
            </a:r>
            <a:r>
              <a:rPr lang="en-US" sz="1100" dirty="0">
                <a:latin typeface="Arial Narrow" panose="020B0606020202030204" pitchFamily="34" charset="0"/>
              </a:rPr>
              <a:t>of unneeded dry ice is accomplished by: </a:t>
            </a:r>
            <a:endParaRPr lang="en-US" sz="1100" dirty="0" smtClean="0">
              <a:latin typeface="Arial Narrow" panose="020B0606020202030204" pitchFamily="34" charset="0"/>
            </a:endParaRPr>
          </a:p>
        </p:txBody>
      </p:sp>
      <p:sp>
        <p:nvSpPr>
          <p:cNvPr id="10" name="TextBox 9"/>
          <p:cNvSpPr txBox="1"/>
          <p:nvPr/>
        </p:nvSpPr>
        <p:spPr>
          <a:xfrm>
            <a:off x="510363" y="2887279"/>
            <a:ext cx="6744011" cy="1446550"/>
          </a:xfrm>
          <a:prstGeom prst="rect">
            <a:avLst/>
          </a:prstGeom>
          <a:noFill/>
        </p:spPr>
        <p:txBody>
          <a:bodyPr wrap="square" rtlCol="0">
            <a:spAutoFit/>
          </a:bodyPr>
          <a:lstStyle/>
          <a:p>
            <a:pPr marL="171450" lvl="0" indent="-171450">
              <a:buFont typeface="Courier New" panose="02070309020205020404" pitchFamily="49" charset="0"/>
              <a:buChar char="o"/>
            </a:pPr>
            <a:r>
              <a:rPr lang="en-US" sz="1100" dirty="0">
                <a:latin typeface="Arial Narrow" panose="020B0606020202030204" pitchFamily="34" charset="0"/>
              </a:rPr>
              <a:t>Letting the unused portion sublimate (recommended for well-ventilated locations  because it will occur over a period of several days and the ventilation will take care of the gas liberated</a:t>
            </a:r>
            <a:r>
              <a:rPr lang="en-US" sz="1100" dirty="0" smtClean="0">
                <a:latin typeface="Arial Narrow" panose="020B0606020202030204" pitchFamily="34" charset="0"/>
              </a:rPr>
              <a:t>);</a:t>
            </a:r>
          </a:p>
          <a:p>
            <a:pPr marL="171450" lvl="0" indent="-171450">
              <a:buFont typeface="Courier New" panose="02070309020205020404" pitchFamily="49" charset="0"/>
              <a:buChar char="o"/>
            </a:pPr>
            <a:r>
              <a:rPr lang="en-US" sz="1100" dirty="0" smtClean="0">
                <a:latin typeface="Arial Narrow" panose="020B0606020202030204" pitchFamily="34" charset="0"/>
              </a:rPr>
              <a:t>To </a:t>
            </a:r>
            <a:r>
              <a:rPr lang="en-US" sz="1100" dirty="0">
                <a:latin typeface="Arial Narrow" panose="020B0606020202030204" pitchFamily="34" charset="0"/>
              </a:rPr>
              <a:t>dispose of the dry ice received in shipment of reagents/supplies leave the dry ice in the shipping container, do not tightly seal the container, and place the container in a well-ventilated area until the ice sublimates. </a:t>
            </a:r>
            <a:endParaRPr lang="en-US" sz="1100" dirty="0" smtClean="0">
              <a:latin typeface="Arial Narrow" panose="020B0606020202030204" pitchFamily="34" charset="0"/>
            </a:endParaRPr>
          </a:p>
          <a:p>
            <a:pPr marL="171450" lvl="0" indent="-171450">
              <a:buFont typeface="Courier New" panose="02070309020205020404" pitchFamily="49" charset="0"/>
              <a:buChar char="o"/>
            </a:pPr>
            <a:r>
              <a:rPr lang="en-US" sz="1100" dirty="0" smtClean="0">
                <a:latin typeface="Arial Narrow" panose="020B0606020202030204" pitchFamily="34" charset="0"/>
              </a:rPr>
              <a:t>Never </a:t>
            </a:r>
            <a:r>
              <a:rPr lang="en-US" sz="1100" dirty="0">
                <a:latin typeface="Arial Narrow" panose="020B0606020202030204" pitchFamily="34" charset="0"/>
              </a:rPr>
              <a:t>dispose of dry ice in a sink, toilet or other drain (such action can destroy the structure because of the temperature difference</a:t>
            </a:r>
            <a:r>
              <a:rPr lang="en-US" sz="1100" dirty="0" smtClean="0">
                <a:latin typeface="Arial Narrow" panose="020B0606020202030204" pitchFamily="34" charset="0"/>
              </a:rPr>
              <a:t>);</a:t>
            </a:r>
          </a:p>
          <a:p>
            <a:pPr marL="171450" lvl="0" indent="-171450">
              <a:buFont typeface="Courier New" panose="02070309020205020404" pitchFamily="49" charset="0"/>
              <a:buChar char="o"/>
            </a:pPr>
            <a:r>
              <a:rPr lang="en-US" sz="1100" dirty="0" smtClean="0">
                <a:latin typeface="Arial Narrow" panose="020B0606020202030204" pitchFamily="34" charset="0"/>
              </a:rPr>
              <a:t>Never </a:t>
            </a:r>
            <a:r>
              <a:rPr lang="en-US" sz="1100" dirty="0">
                <a:latin typeface="Arial Narrow" panose="020B0606020202030204" pitchFamily="34" charset="0"/>
              </a:rPr>
              <a:t>dispose of dry ice in the trash or garbage or place unneeded dry ice in corridors (some corridors may not be well ventilated and the oxygen level can be reduced to low levels).</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374" y="1727979"/>
            <a:ext cx="177124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3796" y="4782510"/>
            <a:ext cx="350874" cy="276999"/>
          </a:xfrm>
          <a:prstGeom prst="rect">
            <a:avLst/>
          </a:prstGeom>
          <a:noFill/>
        </p:spPr>
        <p:txBody>
          <a:bodyPr wrap="square" rtlCol="0">
            <a:spAutoFit/>
          </a:bodyPr>
          <a:lstStyle/>
          <a:p>
            <a:r>
              <a:rPr lang="en-US" sz="1200" dirty="0" smtClean="0">
                <a:solidFill>
                  <a:schemeClr val="bg1"/>
                </a:solidFill>
                <a:latin typeface="Arial Narrow" panose="020B0606020202030204" pitchFamily="34" charset="0"/>
              </a:rPr>
              <a:t>10</a:t>
            </a:r>
            <a:endParaRPr lang="en-US" sz="1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00760625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6834" cy="5143500"/>
          </a:xfrm>
          <a:prstGeom prst="rect">
            <a:avLst/>
          </a:prstGeom>
        </p:spPr>
      </p:pic>
      <p:pic>
        <p:nvPicPr>
          <p:cNvPr id="5" name="Picture 1"/>
          <p:cNvPicPr>
            <a:picLocks noChangeAspect="1"/>
          </p:cNvPicPr>
          <p:nvPr/>
        </p:nvPicPr>
        <p:blipFill>
          <a:blip r:embed="rId4"/>
          <a:stretch>
            <a:fillRect/>
          </a:stretch>
        </p:blipFill>
        <p:spPr bwMode="auto">
          <a:xfrm>
            <a:off x="7348486" y="4686596"/>
            <a:ext cx="1229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1216" y="421923"/>
            <a:ext cx="6135487" cy="369332"/>
          </a:xfrm>
          <a:prstGeom prst="rect">
            <a:avLst/>
          </a:prstGeom>
          <a:noFill/>
        </p:spPr>
        <p:txBody>
          <a:bodyPr wrap="square" rtlCol="0">
            <a:spAutoFit/>
          </a:bodyPr>
          <a:lstStyle/>
          <a:p>
            <a:r>
              <a:rPr lang="en-US" kern="0" dirty="0" smtClean="0">
                <a:latin typeface="Arial Black"/>
                <a:cs typeface="Arial Black"/>
              </a:rPr>
              <a:t>Miscellaneous</a:t>
            </a:r>
            <a:endParaRPr lang="en-US" dirty="0">
              <a:latin typeface="Arial Black"/>
              <a:cs typeface="Arial Black"/>
            </a:endParaRPr>
          </a:p>
        </p:txBody>
      </p:sp>
      <p:sp>
        <p:nvSpPr>
          <p:cNvPr id="8" name="TextBox 7"/>
          <p:cNvSpPr txBox="1"/>
          <p:nvPr/>
        </p:nvSpPr>
        <p:spPr>
          <a:xfrm>
            <a:off x="3348957" y="283424"/>
            <a:ext cx="3479753" cy="276999"/>
          </a:xfrm>
          <a:prstGeom prst="rect">
            <a:avLst/>
          </a:prstGeom>
          <a:noFill/>
        </p:spPr>
        <p:txBody>
          <a:bodyPr wrap="square" rtlCol="0">
            <a:spAutoFit/>
          </a:bodyPr>
          <a:lstStyle/>
          <a:p>
            <a:r>
              <a:rPr lang="en-US" sz="1200" b="1" dirty="0"/>
              <a:t> </a:t>
            </a:r>
            <a:endParaRPr lang="en-US" sz="1000" dirty="0">
              <a:latin typeface="Arial Narrow" panose="020B0606020202030204" pitchFamily="34" charset="0"/>
            </a:endParaRPr>
          </a:p>
        </p:txBody>
      </p:sp>
      <p:sp>
        <p:nvSpPr>
          <p:cNvPr id="13" name="TextBox 12"/>
          <p:cNvSpPr txBox="1"/>
          <p:nvPr/>
        </p:nvSpPr>
        <p:spPr>
          <a:xfrm>
            <a:off x="281216" y="955923"/>
            <a:ext cx="6859057" cy="1231106"/>
          </a:xfrm>
          <a:prstGeom prst="rect">
            <a:avLst/>
          </a:prstGeom>
          <a:noFill/>
        </p:spPr>
        <p:txBody>
          <a:bodyPr wrap="square" rtlCol="0">
            <a:spAutoFit/>
          </a:bodyPr>
          <a:lstStyle/>
          <a:p>
            <a:r>
              <a:rPr lang="en-US" sz="1200" b="1" dirty="0"/>
              <a:t> </a:t>
            </a:r>
            <a:r>
              <a:rPr lang="en-US" sz="1600" b="1" dirty="0" smtClean="0">
                <a:latin typeface="Arial Narrow" panose="020B0606020202030204" pitchFamily="34" charset="0"/>
              </a:rPr>
              <a:t>Out of dry ice?  </a:t>
            </a:r>
          </a:p>
          <a:p>
            <a:endParaRPr lang="en-US" sz="1600" b="1" dirty="0">
              <a:latin typeface="Arial Narrow" panose="020B0606020202030204" pitchFamily="34" charset="0"/>
            </a:endParaRPr>
          </a:p>
          <a:p>
            <a:pPr marL="228600" indent="-228600">
              <a:buFont typeface="+mj-lt"/>
              <a:buAutoNum type="arabicPeriod"/>
            </a:pPr>
            <a:r>
              <a:rPr lang="en-US" sz="1600" dirty="0" smtClean="0">
                <a:latin typeface="Arial Narrow" panose="020B0606020202030204" pitchFamily="34" charset="0"/>
              </a:rPr>
              <a:t>Leave aliquot in the freezer</a:t>
            </a:r>
          </a:p>
          <a:p>
            <a:pPr marL="228600" indent="-228600">
              <a:buFont typeface="+mj-lt"/>
              <a:buAutoNum type="arabicPeriod"/>
            </a:pPr>
            <a:r>
              <a:rPr lang="en-US" sz="1600" dirty="0" smtClean="0">
                <a:latin typeface="Arial Narrow" panose="020B0606020202030204" pitchFamily="34" charset="0"/>
              </a:rPr>
              <a:t>Request dry ice from Client Services. </a:t>
            </a:r>
          </a:p>
          <a:p>
            <a:endParaRPr lang="en-US" sz="1000" dirty="0" smtClean="0">
              <a:latin typeface="Arial Narrow" panose="020B0606020202030204" pitchFamily="34" charset="0"/>
            </a:endParaRPr>
          </a:p>
        </p:txBody>
      </p:sp>
      <p:sp>
        <p:nvSpPr>
          <p:cNvPr id="10" name="TextBox 9"/>
          <p:cNvSpPr txBox="1"/>
          <p:nvPr/>
        </p:nvSpPr>
        <p:spPr>
          <a:xfrm>
            <a:off x="0" y="3060251"/>
            <a:ext cx="7878726" cy="923330"/>
          </a:xfrm>
          <a:prstGeom prst="rect">
            <a:avLst/>
          </a:prstGeom>
          <a:solidFill>
            <a:schemeClr val="bg1">
              <a:lumMod val="50000"/>
              <a:lumOff val="50000"/>
            </a:schemeClr>
          </a:solidFill>
        </p:spPr>
        <p:txBody>
          <a:bodyPr wrap="square" rtlCol="0">
            <a:spAutoFit/>
          </a:bodyPr>
          <a:lstStyle/>
          <a:p>
            <a:pPr marL="171450" lvl="0" indent="-171450">
              <a:buFont typeface="Courier New" panose="02070309020205020404" pitchFamily="49" charset="0"/>
              <a:buChar char="o"/>
            </a:pPr>
            <a:r>
              <a:rPr lang="en-US" dirty="0" smtClean="0">
                <a:latin typeface="Arial Narrow" panose="020B0606020202030204" pitchFamily="34" charset="0"/>
              </a:rPr>
              <a:t>  Email </a:t>
            </a:r>
            <a:r>
              <a:rPr lang="en-US" dirty="0" smtClean="0">
                <a:latin typeface="Arial Narrow" panose="020B0606020202030204" pitchFamily="34" charset="0"/>
                <a:hlinkClick r:id="rId5"/>
              </a:rPr>
              <a:t>Labclientservices@uky.edu</a:t>
            </a:r>
            <a:r>
              <a:rPr lang="en-US" dirty="0" smtClean="0">
                <a:latin typeface="Arial Narrow" panose="020B0606020202030204" pitchFamily="34" charset="0"/>
              </a:rPr>
              <a:t>  </a:t>
            </a:r>
          </a:p>
          <a:p>
            <a:pPr marL="171450" lvl="0" indent="-171450">
              <a:buFont typeface="Courier New" panose="02070309020205020404" pitchFamily="49" charset="0"/>
              <a:buChar char="o"/>
            </a:pPr>
            <a:r>
              <a:rPr lang="en-US" dirty="0" smtClean="0">
                <a:latin typeface="Arial Narrow" panose="020B0606020202030204" pitchFamily="34" charset="0"/>
              </a:rPr>
              <a:t>  Call Client Services at 323-3623</a:t>
            </a:r>
          </a:p>
          <a:p>
            <a:pPr marL="171450" lvl="0" indent="-171450">
              <a:buFont typeface="Courier New" panose="02070309020205020404" pitchFamily="49" charset="0"/>
              <a:buChar char="o"/>
            </a:pPr>
            <a:r>
              <a:rPr lang="en-US" dirty="0" smtClean="0">
                <a:latin typeface="Arial Narrow" panose="020B0606020202030204" pitchFamily="34" charset="0"/>
              </a:rPr>
              <a:t>  If unable to reach Client Services, contact Lab Central at 323-5431 or  323-5432</a:t>
            </a:r>
          </a:p>
        </p:txBody>
      </p:sp>
      <p:sp>
        <p:nvSpPr>
          <p:cNvPr id="9" name="TextBox 8"/>
          <p:cNvSpPr txBox="1"/>
          <p:nvPr/>
        </p:nvSpPr>
        <p:spPr>
          <a:xfrm>
            <a:off x="281216" y="2605081"/>
            <a:ext cx="6135487" cy="369332"/>
          </a:xfrm>
          <a:prstGeom prst="rect">
            <a:avLst/>
          </a:prstGeom>
          <a:noFill/>
        </p:spPr>
        <p:txBody>
          <a:bodyPr wrap="square" rtlCol="0">
            <a:spAutoFit/>
          </a:bodyPr>
          <a:lstStyle/>
          <a:p>
            <a:r>
              <a:rPr lang="en-US" kern="0" dirty="0" smtClean="0">
                <a:latin typeface="Arial Black"/>
                <a:cs typeface="Arial Black"/>
              </a:rPr>
              <a:t>Contact Information</a:t>
            </a:r>
            <a:endParaRPr lang="en-US" dirty="0">
              <a:latin typeface="Arial Black"/>
              <a:cs typeface="Arial Black"/>
            </a:endParaRPr>
          </a:p>
        </p:txBody>
      </p:sp>
      <p:sp>
        <p:nvSpPr>
          <p:cNvPr id="12" name="TextBox 11"/>
          <p:cNvSpPr txBox="1"/>
          <p:nvPr/>
        </p:nvSpPr>
        <p:spPr>
          <a:xfrm>
            <a:off x="63796" y="4782510"/>
            <a:ext cx="350874" cy="276999"/>
          </a:xfrm>
          <a:prstGeom prst="rect">
            <a:avLst/>
          </a:prstGeom>
          <a:noFill/>
        </p:spPr>
        <p:txBody>
          <a:bodyPr wrap="square" rtlCol="0">
            <a:spAutoFit/>
          </a:bodyPr>
          <a:lstStyle/>
          <a:p>
            <a:r>
              <a:rPr lang="en-US" sz="1200" dirty="0" smtClean="0">
                <a:solidFill>
                  <a:schemeClr val="bg1"/>
                </a:solidFill>
                <a:latin typeface="Arial Narrow" panose="020B0606020202030204" pitchFamily="34" charset="0"/>
              </a:rPr>
              <a:t>11</a:t>
            </a:r>
            <a:endParaRPr lang="en-US" sz="1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1370464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6834" cy="5143500"/>
          </a:xfrm>
          <a:prstGeom prst="rect">
            <a:avLst/>
          </a:prstGeom>
        </p:spPr>
      </p:pic>
      <p:pic>
        <p:nvPicPr>
          <p:cNvPr id="6" name="Picture 1"/>
          <p:cNvPicPr>
            <a:picLocks noChangeAspect="1"/>
          </p:cNvPicPr>
          <p:nvPr/>
        </p:nvPicPr>
        <p:blipFill>
          <a:blip r:embed="rId4"/>
          <a:stretch>
            <a:fillRect/>
          </a:stretch>
        </p:blipFill>
        <p:spPr bwMode="auto">
          <a:xfrm>
            <a:off x="7348486" y="4686596"/>
            <a:ext cx="1229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1215" y="237258"/>
            <a:ext cx="3707709" cy="369332"/>
          </a:xfrm>
          <a:prstGeom prst="rect">
            <a:avLst/>
          </a:prstGeom>
          <a:noFill/>
        </p:spPr>
        <p:txBody>
          <a:bodyPr wrap="square" rtlCol="0">
            <a:spAutoFit/>
          </a:bodyPr>
          <a:lstStyle/>
          <a:p>
            <a:r>
              <a:rPr lang="en-US" kern="0" dirty="0" smtClean="0">
                <a:latin typeface="Arial Black"/>
                <a:cs typeface="Arial Black"/>
              </a:rPr>
              <a:t>Employee Sign-Off</a:t>
            </a:r>
            <a:endParaRPr lang="en-US" dirty="0">
              <a:latin typeface="Arial Black"/>
              <a:cs typeface="Arial Black"/>
            </a:endParaRPr>
          </a:p>
        </p:txBody>
      </p:sp>
      <p:sp>
        <p:nvSpPr>
          <p:cNvPr id="10" name="Rectangle 9"/>
          <p:cNvSpPr/>
          <p:nvPr/>
        </p:nvSpPr>
        <p:spPr>
          <a:xfrm>
            <a:off x="342098" y="640654"/>
            <a:ext cx="1440707" cy="45719"/>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365795" y="3485379"/>
            <a:ext cx="4029088" cy="369332"/>
          </a:xfrm>
          <a:prstGeom prst="rect">
            <a:avLst/>
          </a:prstGeom>
          <a:noFill/>
        </p:spPr>
        <p:txBody>
          <a:bodyPr wrap="square" rtlCol="0">
            <a:spAutoFit/>
          </a:bodyPr>
          <a:lstStyle/>
          <a:p>
            <a:pPr algn="ctr"/>
            <a:r>
              <a:rPr lang="en-US" kern="0" spc="120" dirty="0" smtClean="0">
                <a:latin typeface="Arial"/>
                <a:cs typeface="Arial"/>
              </a:rPr>
              <a:t>Together, </a:t>
            </a:r>
            <a:r>
              <a:rPr lang="en-US" kern="0" dirty="0" smtClean="0">
                <a:latin typeface="Arial Black"/>
                <a:cs typeface="Arial Black"/>
              </a:rPr>
              <a:t>WE ARE POWERFUL.</a:t>
            </a:r>
            <a:endParaRPr lang="en-US" dirty="0">
              <a:latin typeface="Arial Black"/>
              <a:cs typeface="Arial Black"/>
            </a:endParaRPr>
          </a:p>
        </p:txBody>
      </p:sp>
      <p:sp>
        <p:nvSpPr>
          <p:cNvPr id="4" name="Rectangle 3"/>
          <p:cNvSpPr/>
          <p:nvPr/>
        </p:nvSpPr>
        <p:spPr>
          <a:xfrm>
            <a:off x="242873" y="813289"/>
            <a:ext cx="4572000" cy="2400657"/>
          </a:xfrm>
          <a:prstGeom prst="rect">
            <a:avLst/>
          </a:prstGeom>
        </p:spPr>
        <p:txBody>
          <a:bodyPr>
            <a:spAutoFit/>
          </a:bodyPr>
          <a:lstStyle/>
          <a:p>
            <a:r>
              <a:rPr lang="en-US" sz="1400" dirty="0">
                <a:latin typeface="Arial Narrow" panose="020B0606020202030204" pitchFamily="34" charset="0"/>
              </a:rPr>
              <a:t>Employee Statement:</a:t>
            </a:r>
          </a:p>
          <a:p>
            <a:r>
              <a:rPr lang="en-US" sz="1400" dirty="0">
                <a:latin typeface="Arial Narrow" panose="020B0606020202030204" pitchFamily="34" charset="0"/>
              </a:rPr>
              <a:t>I have received information and instructions regarding </a:t>
            </a:r>
            <a:r>
              <a:rPr lang="en-US" sz="1400" dirty="0" smtClean="0">
                <a:latin typeface="Arial Narrow" panose="020B0606020202030204" pitchFamily="34" charset="0"/>
              </a:rPr>
              <a:t>coagulation specimen collection, processing, batching &amp; receipt, as outlined in this PowerPoint.  </a:t>
            </a:r>
            <a:r>
              <a:rPr lang="en-US" sz="1400" dirty="0">
                <a:latin typeface="Arial Narrow" panose="020B0606020202030204" pitchFamily="34" charset="0"/>
              </a:rPr>
              <a:t>I have had the opportunity to ask questions, and those questions have been answered to my satisfaction.  As a result of this training, I understand the measures I must take to effectively perform my job.  </a:t>
            </a:r>
            <a:endParaRPr lang="en-US" sz="1400" dirty="0" smtClean="0">
              <a:latin typeface="Arial Narrow" panose="020B0606020202030204" pitchFamily="34" charset="0"/>
            </a:endParaRPr>
          </a:p>
          <a:p>
            <a:endParaRPr lang="en-US" sz="1200" dirty="0">
              <a:latin typeface="Arial Narrow" panose="020B0606020202030204" pitchFamily="34" charset="0"/>
            </a:endParaRPr>
          </a:p>
          <a:p>
            <a:r>
              <a:rPr lang="en-US" sz="1400" kern="0" spc="50" dirty="0" smtClean="0">
                <a:latin typeface="Arial Narrow" panose="020B0606020202030204" pitchFamily="34" charset="0"/>
              </a:rPr>
              <a:t>I have reviewed Cryogenic </a:t>
            </a:r>
            <a:r>
              <a:rPr lang="en-US" sz="1400" kern="0" spc="50" dirty="0">
                <a:latin typeface="Arial Narrow" panose="020B0606020202030204" pitchFamily="34" charset="0"/>
              </a:rPr>
              <a:t>Materials:  Guidelines for Safe Handling Procedure, LAB SAFETY </a:t>
            </a:r>
            <a:r>
              <a:rPr lang="en-US" sz="1400" kern="0" spc="50" dirty="0" smtClean="0">
                <a:latin typeface="Arial Narrow" panose="020B0606020202030204" pitchFamily="34" charset="0"/>
              </a:rPr>
              <a:t>1011.01.</a:t>
            </a:r>
            <a:endParaRPr lang="en-US" sz="1400" kern="0" spc="50" dirty="0">
              <a:latin typeface="Arial Narrow" panose="020B0606020202030204" pitchFamily="34" charset="0"/>
            </a:endParaRPr>
          </a:p>
          <a:p>
            <a:endParaRPr lang="en-US" sz="1200" dirty="0">
              <a:latin typeface="Arial Narrow" panose="020B0606020202030204" pitchFamily="34" charset="0"/>
            </a:endParaRPr>
          </a:p>
        </p:txBody>
      </p:sp>
      <p:sp>
        <p:nvSpPr>
          <p:cNvPr id="13" name="Rectangle 12"/>
          <p:cNvSpPr/>
          <p:nvPr/>
        </p:nvSpPr>
        <p:spPr>
          <a:xfrm>
            <a:off x="603382" y="4650867"/>
            <a:ext cx="6771084" cy="307777"/>
          </a:xfrm>
          <a:prstGeom prst="rect">
            <a:avLst/>
          </a:prstGeom>
        </p:spPr>
        <p:txBody>
          <a:bodyPr wrap="square">
            <a:spAutoFit/>
          </a:bodyPr>
          <a:lstStyle/>
          <a:p>
            <a:r>
              <a:rPr lang="en-US" sz="1400" b="1" dirty="0" smtClean="0">
                <a:solidFill>
                  <a:srgbClr val="0070C0"/>
                </a:solidFill>
                <a:latin typeface="Arial Narrow" panose="020B0606020202030204" pitchFamily="34" charset="0"/>
              </a:rPr>
              <a:t>Employee Signature:  ________________________     Date:  _____________</a:t>
            </a:r>
            <a:endParaRPr lang="en-US" sz="1400" b="1" dirty="0">
              <a:solidFill>
                <a:srgbClr val="0070C0"/>
              </a:solidFill>
              <a:latin typeface="Arial Narrow" panose="020B0606020202030204" pitchFamily="34" charset="0"/>
            </a:endParaRPr>
          </a:p>
        </p:txBody>
      </p:sp>
      <p:sp>
        <p:nvSpPr>
          <p:cNvPr id="9" name="TextBox 8"/>
          <p:cNvSpPr txBox="1"/>
          <p:nvPr/>
        </p:nvSpPr>
        <p:spPr>
          <a:xfrm>
            <a:off x="63796" y="4828677"/>
            <a:ext cx="350874" cy="261610"/>
          </a:xfrm>
          <a:prstGeom prst="rect">
            <a:avLst/>
          </a:prstGeom>
          <a:noFill/>
        </p:spPr>
        <p:txBody>
          <a:bodyPr wrap="square" rtlCol="0">
            <a:spAutoFit/>
          </a:bodyPr>
          <a:lstStyle/>
          <a:p>
            <a:r>
              <a:rPr lang="en-US" sz="1100" dirty="0" smtClean="0">
                <a:solidFill>
                  <a:schemeClr val="bg1"/>
                </a:solidFill>
                <a:latin typeface="Arial Narrow" panose="020B0606020202030204" pitchFamily="34" charset="0"/>
              </a:rPr>
              <a:t>12</a:t>
            </a:r>
            <a:endParaRPr lang="en-US" sz="11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93493674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6834" cy="5143500"/>
          </a:xfrm>
          <a:prstGeom prst="rect">
            <a:avLst/>
          </a:prstGeom>
        </p:spPr>
      </p:pic>
      <p:pic>
        <p:nvPicPr>
          <p:cNvPr id="5" name="Picture 1"/>
          <p:cNvPicPr>
            <a:picLocks noChangeAspect="1"/>
          </p:cNvPicPr>
          <p:nvPr/>
        </p:nvPicPr>
        <p:blipFill>
          <a:blip r:embed="rId4"/>
          <a:stretch>
            <a:fillRect/>
          </a:stretch>
        </p:blipFill>
        <p:spPr bwMode="auto">
          <a:xfrm>
            <a:off x="7348486" y="4686596"/>
            <a:ext cx="1229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488592"/>
            <a:ext cx="4667415" cy="84364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5841" y="587248"/>
            <a:ext cx="4483155" cy="646331"/>
          </a:xfrm>
          <a:prstGeom prst="rect">
            <a:avLst/>
          </a:prstGeom>
          <a:noFill/>
        </p:spPr>
        <p:txBody>
          <a:bodyPr wrap="square" rtlCol="0">
            <a:spAutoFit/>
          </a:bodyPr>
          <a:lstStyle/>
          <a:p>
            <a:pPr algn="r"/>
            <a:r>
              <a:rPr lang="en-US" kern="0" dirty="0" smtClean="0">
                <a:solidFill>
                  <a:srgbClr val="008BD1"/>
                </a:solidFill>
                <a:latin typeface="Arial Black"/>
                <a:cs typeface="Arial Black"/>
              </a:rPr>
              <a:t>Instructions for Coagulation Testing – Outreach Locations</a:t>
            </a:r>
            <a:endParaRPr lang="en-US" dirty="0">
              <a:solidFill>
                <a:srgbClr val="008BD1"/>
              </a:solidFill>
              <a:latin typeface="Arial Black"/>
              <a:cs typeface="Arial Black"/>
            </a:endParaRPr>
          </a:p>
        </p:txBody>
      </p:sp>
      <p:sp>
        <p:nvSpPr>
          <p:cNvPr id="2" name="TextBox 1"/>
          <p:cNvSpPr txBox="1"/>
          <p:nvPr/>
        </p:nvSpPr>
        <p:spPr>
          <a:xfrm>
            <a:off x="2248646" y="1966648"/>
            <a:ext cx="6462059" cy="2349361"/>
          </a:xfrm>
          <a:prstGeom prst="rect">
            <a:avLst/>
          </a:prstGeom>
          <a:noFill/>
        </p:spPr>
        <p:txBody>
          <a:bodyPr wrap="square" rtlCol="0">
            <a:spAutoFit/>
          </a:bodyPr>
          <a:lstStyle/>
          <a:p>
            <a:pPr marL="171450" indent="-171450">
              <a:lnSpc>
                <a:spcPts val="1640"/>
              </a:lnSpc>
              <a:buFont typeface="Wingdings" panose="05000000000000000000" pitchFamily="2" charset="2"/>
              <a:buChar char="q"/>
            </a:pPr>
            <a:r>
              <a:rPr lang="en-US" sz="1600" spc="50" dirty="0" smtClean="0">
                <a:latin typeface="Arial"/>
                <a:cs typeface="Arial"/>
              </a:rPr>
              <a:t>    Collection</a:t>
            </a:r>
          </a:p>
          <a:p>
            <a:pPr>
              <a:lnSpc>
                <a:spcPts val="1640"/>
              </a:lnSpc>
            </a:pPr>
            <a:endParaRPr lang="en-US" sz="1600" spc="50" dirty="0" smtClean="0">
              <a:latin typeface="Arial"/>
              <a:cs typeface="Arial"/>
            </a:endParaRPr>
          </a:p>
          <a:p>
            <a:pPr marL="171450" indent="-171450">
              <a:lnSpc>
                <a:spcPts val="1640"/>
              </a:lnSpc>
              <a:buFont typeface="Wingdings" panose="05000000000000000000" pitchFamily="2" charset="2"/>
              <a:buChar char="q"/>
            </a:pPr>
            <a:r>
              <a:rPr lang="en-US" sz="1600" spc="50" dirty="0" smtClean="0">
                <a:latin typeface="Arial"/>
                <a:cs typeface="Arial"/>
              </a:rPr>
              <a:t>    Processing &amp; Checking for Clot</a:t>
            </a:r>
          </a:p>
          <a:p>
            <a:pPr>
              <a:lnSpc>
                <a:spcPts val="1640"/>
              </a:lnSpc>
            </a:pPr>
            <a:endParaRPr lang="en-US" sz="1600" spc="50" dirty="0" smtClean="0">
              <a:latin typeface="Arial"/>
              <a:cs typeface="Arial"/>
            </a:endParaRPr>
          </a:p>
          <a:p>
            <a:pPr marL="171450" indent="-171450">
              <a:lnSpc>
                <a:spcPts val="1640"/>
              </a:lnSpc>
              <a:buFont typeface="Wingdings" panose="05000000000000000000" pitchFamily="2" charset="2"/>
              <a:buChar char="q"/>
            </a:pPr>
            <a:r>
              <a:rPr lang="en-US" sz="1600" spc="50" dirty="0" smtClean="0">
                <a:latin typeface="Arial"/>
                <a:cs typeface="Arial"/>
              </a:rPr>
              <a:t>    Batching &amp; Transport</a:t>
            </a:r>
          </a:p>
          <a:p>
            <a:pPr>
              <a:lnSpc>
                <a:spcPts val="1640"/>
              </a:lnSpc>
            </a:pPr>
            <a:endParaRPr lang="en-US" sz="1600" spc="50" dirty="0" smtClean="0">
              <a:latin typeface="Arial"/>
              <a:cs typeface="Arial"/>
            </a:endParaRPr>
          </a:p>
          <a:p>
            <a:pPr marL="171450" indent="-171450">
              <a:lnSpc>
                <a:spcPts val="1640"/>
              </a:lnSpc>
              <a:buFont typeface="Wingdings" panose="05000000000000000000" pitchFamily="2" charset="2"/>
              <a:buChar char="q"/>
            </a:pPr>
            <a:r>
              <a:rPr lang="en-US" sz="1600" spc="50" dirty="0" smtClean="0">
                <a:latin typeface="Arial"/>
                <a:cs typeface="Arial"/>
              </a:rPr>
              <a:t>    Integrity Check upon Receipt at Performing Location</a:t>
            </a:r>
          </a:p>
          <a:p>
            <a:pPr marL="171450" indent="-171450">
              <a:lnSpc>
                <a:spcPts val="1640"/>
              </a:lnSpc>
              <a:buFont typeface="Wingdings" panose="05000000000000000000" pitchFamily="2" charset="2"/>
              <a:buChar char="q"/>
            </a:pPr>
            <a:endParaRPr lang="en-US" sz="1200" spc="50" dirty="0" smtClean="0">
              <a:latin typeface="Arial"/>
              <a:cs typeface="Arial"/>
            </a:endParaRPr>
          </a:p>
          <a:p>
            <a:pPr marL="171450" indent="-171450">
              <a:lnSpc>
                <a:spcPts val="1640"/>
              </a:lnSpc>
              <a:buFont typeface="Wingdings" panose="05000000000000000000" pitchFamily="2" charset="2"/>
              <a:buChar char="q"/>
            </a:pPr>
            <a:endParaRPr lang="en-US" sz="1200" spc="50" dirty="0" smtClean="0">
              <a:latin typeface="Arial"/>
              <a:cs typeface="Arial"/>
            </a:endParaRPr>
          </a:p>
          <a:p>
            <a:pPr>
              <a:lnSpc>
                <a:spcPts val="1640"/>
              </a:lnSpc>
            </a:pPr>
            <a:endParaRPr lang="en-US" sz="1200" spc="50" dirty="0">
              <a:latin typeface="Arial"/>
              <a:cs typeface="Arial"/>
            </a:endParaRPr>
          </a:p>
          <a:p>
            <a:pPr>
              <a:lnSpc>
                <a:spcPts val="1640"/>
              </a:lnSpc>
            </a:pPr>
            <a:endParaRPr lang="en-US" sz="1200" spc="50" dirty="0">
              <a:latin typeface="Arial"/>
              <a:cs typeface="Arial"/>
            </a:endParaRPr>
          </a:p>
        </p:txBody>
      </p:sp>
      <p:sp>
        <p:nvSpPr>
          <p:cNvPr id="3" name="TextBox 2"/>
          <p:cNvSpPr txBox="1"/>
          <p:nvPr/>
        </p:nvSpPr>
        <p:spPr>
          <a:xfrm>
            <a:off x="63796" y="4782510"/>
            <a:ext cx="276446" cy="276999"/>
          </a:xfrm>
          <a:prstGeom prst="rect">
            <a:avLst/>
          </a:prstGeom>
          <a:noFill/>
        </p:spPr>
        <p:txBody>
          <a:bodyPr wrap="square" rtlCol="0">
            <a:spAutoFit/>
          </a:bodyPr>
          <a:lstStyle/>
          <a:p>
            <a:r>
              <a:rPr lang="en-US" sz="1200" dirty="0">
                <a:solidFill>
                  <a:schemeClr val="bg1"/>
                </a:solidFill>
                <a:latin typeface="Arial Narrow" panose="020B0606020202030204" pitchFamily="34" charset="0"/>
              </a:rPr>
              <a:t>2</a:t>
            </a:r>
          </a:p>
        </p:txBody>
      </p:sp>
    </p:spTree>
    <p:extLst>
      <p:ext uri="{BB962C8B-B14F-4D97-AF65-F5344CB8AC3E}">
        <p14:creationId xmlns:p14="http://schemas.microsoft.com/office/powerpoint/2010/main" val="241150948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 y="18967"/>
            <a:ext cx="9136834" cy="5143500"/>
          </a:xfrm>
          <a:prstGeom prst="rect">
            <a:avLst/>
          </a:prstGeom>
        </p:spPr>
      </p:pic>
      <p:pic>
        <p:nvPicPr>
          <p:cNvPr id="5" name="Picture 1"/>
          <p:cNvPicPr>
            <a:picLocks noChangeAspect="1"/>
          </p:cNvPicPr>
          <p:nvPr/>
        </p:nvPicPr>
        <p:blipFill>
          <a:blip r:embed="rId4"/>
          <a:stretch>
            <a:fillRect/>
          </a:stretch>
        </p:blipFill>
        <p:spPr bwMode="auto">
          <a:xfrm>
            <a:off x="7348486" y="4686596"/>
            <a:ext cx="1229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3999" cy="1277472"/>
          </a:xfrm>
          <a:prstGeom prst="rect">
            <a:avLst/>
          </a:prstGeom>
          <a:solidFill>
            <a:srgbClr val="008B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167" y="1280307"/>
            <a:ext cx="233882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latin typeface="Arial Narrow" panose="020B0606020202030204" pitchFamily="34" charset="0"/>
                <a:cs typeface="Arial" panose="020B0604020202020204" pitchFamily="34" charset="0"/>
              </a:rPr>
              <a:t>Insufficient Volume</a:t>
            </a:r>
            <a:endParaRPr lang="en-US" dirty="0">
              <a:latin typeface="Arial Narrow" panose="020B0606020202030204" pitchFamily="34" charset="0"/>
              <a:cs typeface="Arial" panose="020B0604020202020204" pitchFamily="34" charset="0"/>
            </a:endParaRPr>
          </a:p>
        </p:txBody>
      </p:sp>
      <p:sp>
        <p:nvSpPr>
          <p:cNvPr id="25" name="TextBox 24"/>
          <p:cNvSpPr txBox="1"/>
          <p:nvPr/>
        </p:nvSpPr>
        <p:spPr>
          <a:xfrm>
            <a:off x="2345989" y="1280307"/>
            <a:ext cx="222959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latin typeface="Arial Narrow" panose="020B0606020202030204" pitchFamily="34" charset="0"/>
                <a:cs typeface="Arial" panose="020B0604020202020204" pitchFamily="34" charset="0"/>
              </a:rPr>
              <a:t>Clotting</a:t>
            </a:r>
            <a:endParaRPr lang="en-US" dirty="0">
              <a:latin typeface="Arial Narrow" panose="020B0606020202030204" pitchFamily="34" charset="0"/>
              <a:cs typeface="Arial" panose="020B0604020202020204" pitchFamily="34" charset="0"/>
            </a:endParaRPr>
          </a:p>
        </p:txBody>
      </p:sp>
      <p:sp>
        <p:nvSpPr>
          <p:cNvPr id="26" name="TextBox 25"/>
          <p:cNvSpPr txBox="1"/>
          <p:nvPr/>
        </p:nvSpPr>
        <p:spPr>
          <a:xfrm>
            <a:off x="4571999" y="1283142"/>
            <a:ext cx="222959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latin typeface="Arial Narrow" panose="020B0606020202030204" pitchFamily="34" charset="0"/>
                <a:cs typeface="Arial" panose="020B0604020202020204" pitchFamily="34" charset="0"/>
              </a:rPr>
              <a:t>Hemolysis</a:t>
            </a:r>
            <a:endParaRPr lang="en-US" dirty="0">
              <a:latin typeface="Arial Narrow" panose="020B0606020202030204" pitchFamily="34" charset="0"/>
              <a:cs typeface="Arial" panose="020B0604020202020204" pitchFamily="34" charset="0"/>
            </a:endParaRPr>
          </a:p>
        </p:txBody>
      </p:sp>
      <p:sp>
        <p:nvSpPr>
          <p:cNvPr id="27" name="TextBox 26"/>
          <p:cNvSpPr txBox="1"/>
          <p:nvPr/>
        </p:nvSpPr>
        <p:spPr>
          <a:xfrm>
            <a:off x="6794695" y="1277472"/>
            <a:ext cx="234930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latin typeface="Arial Narrow" panose="020B0606020202030204" pitchFamily="34" charset="0"/>
              </a:rPr>
              <a:t>Failed Integrity Check</a:t>
            </a:r>
            <a:endParaRPr lang="en-US" dirty="0">
              <a:latin typeface="Arial Narrow" panose="020B0606020202030204" pitchFamily="34" charset="0"/>
            </a:endParaRPr>
          </a:p>
        </p:txBody>
      </p:sp>
      <p:sp>
        <p:nvSpPr>
          <p:cNvPr id="28" name="TextBox 27"/>
          <p:cNvSpPr txBox="1"/>
          <p:nvPr/>
        </p:nvSpPr>
        <p:spPr>
          <a:xfrm>
            <a:off x="7168" y="1646804"/>
            <a:ext cx="2338822" cy="2800767"/>
          </a:xfrm>
          <a:prstGeom prst="rect">
            <a:avLst/>
          </a:prstGeom>
          <a:solidFill>
            <a:srgbClr val="008BD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Always make sure to pay close attention to the fill-line on each container.  This is the intended volume of blood that needs to be added to the anticoagulant additive within the container to produce the best result.</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Best practice is to utilize a vacutainer collection system, allowing the container to fill to the fill-line.</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If using a butterfly needle, make sure to, “Take the Time to Clear the Line,” utilizing a waste tube to ensure that the air is removed from the line.  This is the biggest contributor to rejected samples needed for coagulation testing.  If you do not “clear the line,” your specimen container will fill half with air and testing will not be performed.</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Many orders are built to print a label based on the volume required for testing.  The number of containers requested for testing is based on each container being filled to the fill-line.  If two labels print, two containers adequately filled to the fill-line should be sent to ensure there is enough volume to perform all testing requested.</a:t>
            </a: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p:txBody>
      </p:sp>
      <p:sp>
        <p:nvSpPr>
          <p:cNvPr id="29" name="TextBox 28"/>
          <p:cNvSpPr txBox="1"/>
          <p:nvPr/>
        </p:nvSpPr>
        <p:spPr>
          <a:xfrm>
            <a:off x="2345990" y="1652474"/>
            <a:ext cx="2229595" cy="2800767"/>
          </a:xfrm>
          <a:prstGeom prst="rect">
            <a:avLst/>
          </a:prstGeom>
          <a:solidFill>
            <a:srgbClr val="008BD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A specimen must be </a:t>
            </a:r>
            <a:r>
              <a:rPr lang="en-US" sz="800" u="sng" dirty="0" smtClean="0">
                <a:solidFill>
                  <a:schemeClr val="tx1"/>
                </a:solidFill>
                <a:latin typeface="Arial Narrow" panose="020B0606020202030204" pitchFamily="34" charset="0"/>
                <a:cs typeface="Arial" panose="020B0604020202020204" pitchFamily="34" charset="0"/>
              </a:rPr>
              <a:t>gently</a:t>
            </a:r>
            <a:r>
              <a:rPr lang="en-US" sz="800" dirty="0" smtClean="0">
                <a:solidFill>
                  <a:schemeClr val="tx1"/>
                </a:solidFill>
                <a:latin typeface="Arial Narrow" panose="020B0606020202030204" pitchFamily="34" charset="0"/>
                <a:cs typeface="Arial" panose="020B0604020202020204" pitchFamily="34" charset="0"/>
              </a:rPr>
              <a:t> inverted 8-10 times to ensure the blood has thoroughly mixed with the anticoagulant additive in the tube, which helps to prevent clotting.</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Specimen should be immediately inverted upon collection or the clotting process may begin prior to inversion.</a:t>
            </a: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p:txBody>
      </p:sp>
      <p:sp>
        <p:nvSpPr>
          <p:cNvPr id="30" name="TextBox 29"/>
          <p:cNvSpPr txBox="1"/>
          <p:nvPr/>
        </p:nvSpPr>
        <p:spPr>
          <a:xfrm>
            <a:off x="4575585" y="1652474"/>
            <a:ext cx="2229595" cy="2800767"/>
          </a:xfrm>
          <a:prstGeom prst="rect">
            <a:avLst/>
          </a:prstGeom>
          <a:solidFill>
            <a:srgbClr val="008BD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Use 21 gauge needle or larger</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Allow alcohol to dry thoroughly</a:t>
            </a:r>
          </a:p>
          <a:p>
            <a:pPr marL="171450" indent="-171450">
              <a:buFont typeface="Wingdings" panose="05000000000000000000" pitchFamily="2" charset="2"/>
              <a:buChar char="ü"/>
            </a:pPr>
            <a:r>
              <a:rPr lang="en-US" sz="800" u="sng" dirty="0" smtClean="0">
                <a:solidFill>
                  <a:schemeClr val="tx1"/>
                </a:solidFill>
                <a:latin typeface="Arial Narrow" panose="020B0606020202030204" pitchFamily="34" charset="0"/>
                <a:cs typeface="Arial" panose="020B0604020202020204" pitchFamily="34" charset="0"/>
              </a:rPr>
              <a:t>Gently</a:t>
            </a:r>
            <a:r>
              <a:rPr lang="en-US" sz="800" dirty="0" smtClean="0">
                <a:solidFill>
                  <a:schemeClr val="tx1"/>
                </a:solidFill>
                <a:latin typeface="Arial Narrow" panose="020B0606020202030204" pitchFamily="34" charset="0"/>
                <a:cs typeface="Arial" panose="020B0604020202020204" pitchFamily="34" charset="0"/>
              </a:rPr>
              <a:t> invert 8-10 times; forcefully shaking will cause hemolysis.</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Needle placement; bevel up.</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Angling the collection container so the blood hits the wall of the container rather than the bottom will minimize the risk of hemolysis.</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Leaving a tourniquet on for more than 1 minute can cause hemolysis.</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Putting too much pressure on the vein from the vacutainer container or syringe, or too much pressure when transferring blood from a syringe to container increases the risk of hemolysis.</a:t>
            </a: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p:txBody>
      </p:sp>
      <p:pic>
        <p:nvPicPr>
          <p:cNvPr id="31" name="Picture 30"/>
          <p:cNvPicPr/>
          <p:nvPr/>
        </p:nvPicPr>
        <p:blipFill>
          <a:blip r:embed="rId5"/>
          <a:stretch>
            <a:fillRect/>
          </a:stretch>
        </p:blipFill>
        <p:spPr>
          <a:xfrm>
            <a:off x="2602657" y="3141848"/>
            <a:ext cx="914400" cy="1280160"/>
          </a:xfrm>
          <a:prstGeom prst="rect">
            <a:avLst/>
          </a:prstGeom>
        </p:spPr>
      </p:pic>
      <p:sp>
        <p:nvSpPr>
          <p:cNvPr id="4" name="TextBox 3"/>
          <p:cNvSpPr txBox="1"/>
          <p:nvPr/>
        </p:nvSpPr>
        <p:spPr>
          <a:xfrm>
            <a:off x="3373933" y="3730887"/>
            <a:ext cx="1111212" cy="707886"/>
          </a:xfrm>
          <a:prstGeom prst="rect">
            <a:avLst/>
          </a:prstGeom>
          <a:noFill/>
        </p:spPr>
        <p:txBody>
          <a:bodyPr wrap="square" rtlCol="0">
            <a:spAutoFit/>
          </a:bodyPr>
          <a:lstStyle/>
          <a:p>
            <a:pPr algn="ctr"/>
            <a:r>
              <a:rPr lang="en-US" sz="1000" dirty="0" smtClean="0">
                <a:latin typeface="Arial Narrow" panose="020B0606020202030204" pitchFamily="34" charset="0"/>
              </a:rPr>
              <a:t>Holding tube upright, gently invert 180</a:t>
            </a:r>
            <a:r>
              <a:rPr lang="en-US" sz="1000" dirty="0" smtClean="0">
                <a:latin typeface="Arial Narrow" panose="020B0606020202030204" pitchFamily="34" charset="0"/>
                <a:ea typeface="Tahoma"/>
                <a:cs typeface="Tahoma"/>
              </a:rPr>
              <a:t>° and back</a:t>
            </a:r>
            <a:endParaRPr lang="en-US" sz="1000" dirty="0">
              <a:latin typeface="Arial Narrow" panose="020B0606020202030204" pitchFamily="34" charset="0"/>
            </a:endParaRPr>
          </a:p>
        </p:txBody>
      </p:sp>
      <p:sp>
        <p:nvSpPr>
          <p:cNvPr id="33" name="TextBox 32"/>
          <p:cNvSpPr txBox="1"/>
          <p:nvPr/>
        </p:nvSpPr>
        <p:spPr>
          <a:xfrm>
            <a:off x="6805180" y="1652474"/>
            <a:ext cx="2338819" cy="2800767"/>
          </a:xfrm>
          <a:prstGeom prst="rect">
            <a:avLst/>
          </a:prstGeom>
          <a:solidFill>
            <a:srgbClr val="008BD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Specimen arrives at the testing site </a:t>
            </a:r>
            <a:r>
              <a:rPr lang="en-US" sz="800" dirty="0" smtClean="0">
                <a:solidFill>
                  <a:schemeClr val="tx1"/>
                </a:solidFill>
                <a:latin typeface="Arial Narrow" panose="020B0606020202030204" pitchFamily="34" charset="0"/>
                <a:cs typeface="Arial" panose="020B0604020202020204" pitchFamily="34" charset="0"/>
              </a:rPr>
              <a:t>not on dry ice:  </a:t>
            </a:r>
            <a:r>
              <a:rPr lang="en-US" sz="800" dirty="0" smtClean="0">
                <a:solidFill>
                  <a:srgbClr val="FF0000"/>
                </a:solidFill>
                <a:latin typeface="Arial Narrow" panose="020B0606020202030204" pitchFamily="34" charset="0"/>
                <a:cs typeface="Arial" panose="020B0604020202020204" pitchFamily="34" charset="0"/>
              </a:rPr>
              <a:t>Reject</a:t>
            </a:r>
            <a:endParaRPr lang="en-US" sz="800" dirty="0" smtClean="0">
              <a:solidFill>
                <a:srgbClr val="FF0000"/>
              </a:solidFill>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Specimens</a:t>
            </a:r>
            <a:r>
              <a:rPr lang="en-US" sz="800" dirty="0" smtClean="0">
                <a:solidFill>
                  <a:schemeClr val="tx1"/>
                </a:solidFill>
                <a:latin typeface="Arial Narrow" panose="020B0606020202030204" pitchFamily="34" charset="0"/>
                <a:cs typeface="Arial" panose="020B0604020202020204" pitchFamily="34" charset="0"/>
              </a:rPr>
              <a:t> </a:t>
            </a:r>
            <a:r>
              <a:rPr lang="en-US" sz="800" dirty="0" smtClean="0">
                <a:solidFill>
                  <a:schemeClr val="tx1"/>
                </a:solidFill>
                <a:latin typeface="Arial Narrow" panose="020B0606020202030204" pitchFamily="34" charset="0"/>
                <a:cs typeface="Arial" panose="020B0604020202020204" pitchFamily="34" charset="0"/>
              </a:rPr>
              <a:t>must be transported on </a:t>
            </a:r>
            <a:r>
              <a:rPr lang="en-US" sz="800" dirty="0" smtClean="0">
                <a:solidFill>
                  <a:schemeClr val="tx1"/>
                </a:solidFill>
                <a:latin typeface="Arial Narrow" panose="020B0606020202030204" pitchFamily="34" charset="0"/>
                <a:cs typeface="Arial" panose="020B0604020202020204" pitchFamily="34" charset="0"/>
              </a:rPr>
              <a:t>dry ice to the </a:t>
            </a:r>
            <a:r>
              <a:rPr lang="en-US" sz="800" dirty="0" smtClean="0">
                <a:solidFill>
                  <a:schemeClr val="tx1"/>
                </a:solidFill>
                <a:latin typeface="Arial Narrow" panose="020B0606020202030204" pitchFamily="34" charset="0"/>
                <a:cs typeface="Arial" panose="020B0604020202020204" pitchFamily="34" charset="0"/>
              </a:rPr>
              <a:t>testing site</a:t>
            </a:r>
            <a:r>
              <a:rPr lang="en-US" sz="800" dirty="0" smtClean="0">
                <a:solidFill>
                  <a:schemeClr val="tx1"/>
                </a:solidFill>
                <a:latin typeface="Arial Narrow" panose="020B0606020202030204" pitchFamily="34" charset="0"/>
                <a:cs typeface="Arial" panose="020B0604020202020204" pitchFamily="34" charset="0"/>
              </a:rPr>
              <a:t>.</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Appropriate number of aliquots sent based on tests ordered.  </a:t>
            </a:r>
          </a:p>
          <a:p>
            <a:pPr marL="171450" indent="-171450">
              <a:buFont typeface="Wingdings" panose="05000000000000000000" pitchFamily="2" charset="2"/>
              <a:buChar char="ü"/>
            </a:pPr>
            <a:r>
              <a:rPr lang="en-US" sz="800" dirty="0" smtClean="0">
                <a:solidFill>
                  <a:schemeClr val="tx1"/>
                </a:solidFill>
                <a:latin typeface="Arial Narrow" panose="020B0606020202030204" pitchFamily="34" charset="0"/>
                <a:cs typeface="Arial" panose="020B0604020202020204" pitchFamily="34" charset="0"/>
              </a:rPr>
              <a:t>Only certain tests can share an aliquot due to Special Coagulation Testing Schedule.</a:t>
            </a:r>
          </a:p>
          <a:p>
            <a:pPr marL="171450" indent="-171450">
              <a:buFont typeface="Wingdings" panose="05000000000000000000" pitchFamily="2" charset="2"/>
              <a:buChar char="ü"/>
            </a:pPr>
            <a:endParaRPr lang="en-US" sz="800" dirty="0">
              <a:solidFill>
                <a:schemeClr val="tx1"/>
              </a:solidFill>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smtClean="0">
              <a:latin typeface="Arial Narrow" panose="020B0606020202030204" pitchFamily="34" charset="0"/>
              <a:cs typeface="Arial" panose="020B0604020202020204" pitchFamily="34" charset="0"/>
            </a:endParaRPr>
          </a:p>
          <a:p>
            <a:endParaRPr lang="en-US" sz="800" dirty="0" smtClean="0">
              <a:latin typeface="Arial Narrow" panose="020B0606020202030204" pitchFamily="34" charset="0"/>
              <a:cs typeface="Arial" panose="020B0604020202020204" pitchFamily="34" charset="0"/>
            </a:endParaRPr>
          </a:p>
          <a:p>
            <a:pPr marL="171450" indent="-171450">
              <a:buFont typeface="Wingdings" panose="05000000000000000000" pitchFamily="2" charset="2"/>
              <a:buChar char="ü"/>
            </a:pPr>
            <a:endParaRPr lang="en-US" sz="800" dirty="0">
              <a:latin typeface="Arial Narrow" panose="020B0606020202030204" pitchFamily="34" charset="0"/>
              <a:cs typeface="Arial" panose="020B060402020202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7396" y="3467023"/>
            <a:ext cx="970059" cy="95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14717" y="18967"/>
            <a:ext cx="9157321" cy="505819"/>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smtClean="0">
                <a:solidFill>
                  <a:srgbClr val="008BD1"/>
                </a:solidFill>
                <a:latin typeface="Arial Black"/>
                <a:cs typeface="Arial Black"/>
              </a:rPr>
              <a:t>Off-Site Collections – </a:t>
            </a:r>
            <a:r>
              <a:rPr lang="en-US" kern="0" dirty="0">
                <a:solidFill>
                  <a:srgbClr val="008BD1"/>
                </a:solidFill>
                <a:latin typeface="Arial Black"/>
                <a:cs typeface="Arial Black"/>
              </a:rPr>
              <a:t>Outreach Locations</a:t>
            </a:r>
            <a:endParaRPr lang="en-US" dirty="0">
              <a:solidFill>
                <a:srgbClr val="008BD1"/>
              </a:solidFill>
              <a:latin typeface="Arial Black"/>
              <a:cs typeface="Arial Black"/>
            </a:endParaRPr>
          </a:p>
        </p:txBody>
      </p:sp>
      <p:sp>
        <p:nvSpPr>
          <p:cNvPr id="37" name="TextBox 36"/>
          <p:cNvSpPr txBox="1"/>
          <p:nvPr/>
        </p:nvSpPr>
        <p:spPr>
          <a:xfrm>
            <a:off x="14507" y="523471"/>
            <a:ext cx="9136833" cy="913070"/>
          </a:xfrm>
          <a:prstGeom prst="rect">
            <a:avLst/>
          </a:prstGeom>
          <a:noFill/>
        </p:spPr>
        <p:txBody>
          <a:bodyPr wrap="square" rtlCol="0">
            <a:spAutoFit/>
          </a:bodyPr>
          <a:lstStyle/>
          <a:p>
            <a:pPr>
              <a:lnSpc>
                <a:spcPts val="1640"/>
              </a:lnSpc>
            </a:pPr>
            <a:r>
              <a:rPr lang="en-US" sz="950" kern="0" spc="50" dirty="0" smtClean="0">
                <a:latin typeface="Arial Narrow" panose="020B0606020202030204" pitchFamily="34" charset="0"/>
              </a:rPr>
              <a:t>One of the most important components of performing any laboratory test is the collection process.  The collection process utilized, directly impacts the quality of the specimen that is being collected.  If specimens are not collected appropriately, inaccurate results could be used to determine treatment or care of the patient. </a:t>
            </a:r>
            <a:r>
              <a:rPr lang="en-US" sz="950" kern="0" spc="50" dirty="0">
                <a:latin typeface="Arial Narrow" panose="020B0606020202030204" pitchFamily="34" charset="0"/>
                <a:cs typeface="Arial"/>
              </a:rPr>
              <a:t>Specimen collection best practices should always be utilized to prevent a recollection due to poor quality. </a:t>
            </a:r>
            <a:r>
              <a:rPr lang="en-US" sz="950" b="1" kern="0" spc="50" dirty="0">
                <a:latin typeface="Arial Narrow" panose="020B0606020202030204" pitchFamily="34" charset="0"/>
                <a:cs typeface="Arial"/>
              </a:rPr>
              <a:t>The most common recollection reasons for coagulation testing </a:t>
            </a:r>
            <a:r>
              <a:rPr lang="en-US" sz="950" b="1" kern="0" spc="50" dirty="0" smtClean="0">
                <a:latin typeface="Arial Narrow" panose="020B0606020202030204" pitchFamily="34" charset="0"/>
                <a:cs typeface="Arial"/>
              </a:rPr>
              <a:t>are described below.</a:t>
            </a:r>
            <a:endParaRPr lang="en-US" sz="950" b="1" kern="0" spc="50" dirty="0">
              <a:latin typeface="Arial Narrow" panose="020B0606020202030204" pitchFamily="34" charset="0"/>
              <a:cs typeface="Arial"/>
            </a:endParaRPr>
          </a:p>
          <a:p>
            <a:pPr>
              <a:lnSpc>
                <a:spcPts val="1640"/>
              </a:lnSpc>
            </a:pPr>
            <a:endParaRPr lang="en-US" sz="1200" kern="0" spc="50" dirty="0">
              <a:latin typeface="Arial"/>
            </a:endParaRPr>
          </a:p>
        </p:txBody>
      </p:sp>
      <p:sp>
        <p:nvSpPr>
          <p:cNvPr id="18" name="TextBox 17"/>
          <p:cNvSpPr txBox="1"/>
          <p:nvPr/>
        </p:nvSpPr>
        <p:spPr>
          <a:xfrm>
            <a:off x="63796" y="4782510"/>
            <a:ext cx="276446" cy="276999"/>
          </a:xfrm>
          <a:prstGeom prst="rect">
            <a:avLst/>
          </a:prstGeom>
          <a:noFill/>
        </p:spPr>
        <p:txBody>
          <a:bodyPr wrap="square" rtlCol="0">
            <a:spAutoFit/>
          </a:bodyPr>
          <a:lstStyle/>
          <a:p>
            <a:r>
              <a:rPr lang="en-US" sz="1200" dirty="0">
                <a:solidFill>
                  <a:schemeClr val="bg1"/>
                </a:solidFill>
                <a:latin typeface="Arial Narrow" panose="020B0606020202030204" pitchFamily="34" charset="0"/>
              </a:rPr>
              <a:t>3</a:t>
            </a:r>
          </a:p>
        </p:txBody>
      </p:sp>
    </p:spTree>
    <p:extLst>
      <p:ext uri="{BB962C8B-B14F-4D97-AF65-F5344CB8AC3E}">
        <p14:creationId xmlns:p14="http://schemas.microsoft.com/office/powerpoint/2010/main" val="99318939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3C41"/>
        </a:solidFill>
        <a:effectLst/>
      </p:bgPr>
    </p:bg>
    <p:spTree>
      <p:nvGrpSpPr>
        <p:cNvPr id="1" name=""/>
        <p:cNvGrpSpPr/>
        <p:nvPr/>
      </p:nvGrpSpPr>
      <p:grpSpPr>
        <a:xfrm>
          <a:off x="0" y="0"/>
          <a:ext cx="0" cy="0"/>
          <a:chOff x="0" y="0"/>
          <a:chExt cx="0" cy="0"/>
        </a:xfrm>
      </p:grpSpPr>
      <p:sp>
        <p:nvSpPr>
          <p:cNvPr id="2" name="TextBox 1"/>
          <p:cNvSpPr txBox="1"/>
          <p:nvPr/>
        </p:nvSpPr>
        <p:spPr>
          <a:xfrm>
            <a:off x="281215" y="237258"/>
            <a:ext cx="5236989" cy="369332"/>
          </a:xfrm>
          <a:prstGeom prst="rect">
            <a:avLst/>
          </a:prstGeom>
          <a:noFill/>
        </p:spPr>
        <p:txBody>
          <a:bodyPr wrap="square" rtlCol="0">
            <a:spAutoFit/>
          </a:bodyPr>
          <a:lstStyle/>
          <a:p>
            <a:r>
              <a:rPr lang="en-US" kern="0" dirty="0" smtClean="0">
                <a:latin typeface="Arial Black"/>
                <a:cs typeface="Arial Black"/>
              </a:rPr>
              <a:t>Collection - Providing Adequate Volume</a:t>
            </a:r>
            <a:endParaRPr lang="en-US" dirty="0">
              <a:latin typeface="Arial Black"/>
              <a:cs typeface="Arial Black"/>
            </a:endParaRPr>
          </a:p>
        </p:txBody>
      </p:sp>
      <p:sp>
        <p:nvSpPr>
          <p:cNvPr id="3" name="TextBox 2"/>
          <p:cNvSpPr txBox="1"/>
          <p:nvPr/>
        </p:nvSpPr>
        <p:spPr>
          <a:xfrm>
            <a:off x="281217" y="588925"/>
            <a:ext cx="8807124" cy="502702"/>
          </a:xfrm>
          <a:prstGeom prst="rect">
            <a:avLst/>
          </a:prstGeom>
          <a:noFill/>
        </p:spPr>
        <p:txBody>
          <a:bodyPr wrap="square" rtlCol="0">
            <a:spAutoFit/>
          </a:bodyPr>
          <a:lstStyle/>
          <a:p>
            <a:pPr>
              <a:lnSpc>
                <a:spcPts val="1640"/>
              </a:lnSpc>
            </a:pPr>
            <a:r>
              <a:rPr lang="en-US" sz="1200" kern="0" spc="50" dirty="0" smtClean="0">
                <a:latin typeface="Arial"/>
              </a:rPr>
              <a:t>It is extremely important to ensure the proper blood to anticoagulant ratio.  This can be achieved by paying close attention to the fill-line and by utilizing a waste tube if collecting via a butterfly needle.</a:t>
            </a:r>
            <a:endParaRPr lang="en-US" sz="1200" kern="0" spc="50" dirty="0">
              <a:latin typeface="Arial"/>
            </a:endParaRPr>
          </a:p>
        </p:txBody>
      </p:sp>
      <p:pic>
        <p:nvPicPr>
          <p:cNvPr id="5" name="Picture 1"/>
          <p:cNvPicPr>
            <a:picLocks noChangeAspect="1"/>
          </p:cNvPicPr>
          <p:nvPr/>
        </p:nvPicPr>
        <p:blipFill>
          <a:blip r:embed="rId3"/>
          <a:stretch>
            <a:fillRect/>
          </a:stretch>
        </p:blipFill>
        <p:spPr bwMode="auto">
          <a:xfrm>
            <a:off x="7349543" y="4683938"/>
            <a:ext cx="12294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84" y="1168419"/>
            <a:ext cx="5058003"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111" y="1168419"/>
            <a:ext cx="2782957" cy="3383280"/>
          </a:xfrm>
          <a:prstGeom prst="rect">
            <a:avLst/>
          </a:prstGeom>
        </p:spPr>
      </p:pic>
      <p:sp>
        <p:nvSpPr>
          <p:cNvPr id="7" name="TextBox 6"/>
          <p:cNvSpPr txBox="1"/>
          <p:nvPr/>
        </p:nvSpPr>
        <p:spPr>
          <a:xfrm>
            <a:off x="63796" y="4782510"/>
            <a:ext cx="276446" cy="276999"/>
          </a:xfrm>
          <a:prstGeom prst="rect">
            <a:avLst/>
          </a:prstGeom>
          <a:noFill/>
        </p:spPr>
        <p:txBody>
          <a:bodyPr wrap="square" rtlCol="0">
            <a:spAutoFit/>
          </a:bodyPr>
          <a:lstStyle/>
          <a:p>
            <a:r>
              <a:rPr lang="en-US" sz="1200" dirty="0">
                <a:latin typeface="Arial Narrow" panose="020B0606020202030204" pitchFamily="34" charset="0"/>
              </a:rPr>
              <a:t>4</a:t>
            </a:r>
          </a:p>
        </p:txBody>
      </p:sp>
    </p:spTree>
    <p:extLst>
      <p:ext uri="{BB962C8B-B14F-4D97-AF65-F5344CB8AC3E}">
        <p14:creationId xmlns:p14="http://schemas.microsoft.com/office/powerpoint/2010/main" val="220609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3C41"/>
        </a:solidFill>
        <a:effectLst/>
      </p:bgPr>
    </p:bg>
    <p:spTree>
      <p:nvGrpSpPr>
        <p:cNvPr id="1" name=""/>
        <p:cNvGrpSpPr/>
        <p:nvPr/>
      </p:nvGrpSpPr>
      <p:grpSpPr>
        <a:xfrm>
          <a:off x="0" y="0"/>
          <a:ext cx="0" cy="0"/>
          <a:chOff x="0" y="0"/>
          <a:chExt cx="0" cy="0"/>
        </a:xfrm>
      </p:grpSpPr>
      <p:sp>
        <p:nvSpPr>
          <p:cNvPr id="2" name="TextBox 1"/>
          <p:cNvSpPr txBox="1"/>
          <p:nvPr/>
        </p:nvSpPr>
        <p:spPr>
          <a:xfrm>
            <a:off x="281215" y="133891"/>
            <a:ext cx="8199034" cy="369332"/>
          </a:xfrm>
          <a:prstGeom prst="rect">
            <a:avLst/>
          </a:prstGeom>
          <a:noFill/>
        </p:spPr>
        <p:txBody>
          <a:bodyPr wrap="square" rtlCol="0">
            <a:spAutoFit/>
          </a:bodyPr>
          <a:lstStyle/>
          <a:p>
            <a:r>
              <a:rPr lang="en-US" kern="0" dirty="0" smtClean="0">
                <a:latin typeface="Arial Black"/>
                <a:cs typeface="Arial Black"/>
              </a:rPr>
              <a:t>Processing &amp; Checking for Clots for Coagulation Specimens</a:t>
            </a:r>
            <a:endParaRPr lang="en-US" dirty="0">
              <a:latin typeface="Arial Black"/>
              <a:cs typeface="Arial Black"/>
            </a:endParaRPr>
          </a:p>
        </p:txBody>
      </p:sp>
      <p:sp>
        <p:nvSpPr>
          <p:cNvPr id="3" name="TextBox 2"/>
          <p:cNvSpPr txBox="1"/>
          <p:nvPr/>
        </p:nvSpPr>
        <p:spPr>
          <a:xfrm>
            <a:off x="281217" y="477790"/>
            <a:ext cx="8807124" cy="502702"/>
          </a:xfrm>
          <a:prstGeom prst="rect">
            <a:avLst/>
          </a:prstGeom>
          <a:noFill/>
        </p:spPr>
        <p:txBody>
          <a:bodyPr wrap="square" rtlCol="0">
            <a:spAutoFit/>
          </a:bodyPr>
          <a:lstStyle/>
          <a:p>
            <a:pPr>
              <a:lnSpc>
                <a:spcPts val="1640"/>
              </a:lnSpc>
            </a:pPr>
            <a:r>
              <a:rPr lang="en-US" sz="1200" kern="0" spc="50" dirty="0" smtClean="0">
                <a:latin typeface="Arial"/>
              </a:rPr>
              <a:t>Only certain coagulation testing is performed on demand </a:t>
            </a:r>
            <a:r>
              <a:rPr lang="en-US" sz="1200" kern="0" spc="50" dirty="0" smtClean="0">
                <a:latin typeface="Calibri"/>
              </a:rPr>
              <a:t>① at Chandler</a:t>
            </a:r>
            <a:r>
              <a:rPr lang="en-US" sz="1200" kern="0" spc="50" dirty="0" smtClean="0">
                <a:latin typeface="Arial"/>
              </a:rPr>
              <a:t>.  The remaining tests are batch tested on specific days of the week on various shifts </a:t>
            </a:r>
            <a:r>
              <a:rPr lang="en-US" sz="1200" kern="0" spc="50" dirty="0" smtClean="0">
                <a:latin typeface="Calibri"/>
              </a:rPr>
              <a:t>②-⑤.  Therefore, only certain tests can be aliquotted and frozen together.</a:t>
            </a:r>
            <a:endParaRPr lang="en-US" sz="1200" kern="0" spc="50" dirty="0">
              <a:latin typeface="Arial"/>
            </a:endParaRPr>
          </a:p>
        </p:txBody>
      </p:sp>
      <p:pic>
        <p:nvPicPr>
          <p:cNvPr id="5" name="Picture 1"/>
          <p:cNvPicPr>
            <a:picLocks noChangeAspect="1"/>
          </p:cNvPicPr>
          <p:nvPr/>
        </p:nvPicPr>
        <p:blipFill>
          <a:blip r:embed="rId3"/>
          <a:stretch>
            <a:fillRect/>
          </a:stretch>
        </p:blipFill>
        <p:spPr bwMode="auto">
          <a:xfrm>
            <a:off x="7349543" y="4683938"/>
            <a:ext cx="12294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233" y="1115419"/>
            <a:ext cx="5337320"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6958" y="1005925"/>
            <a:ext cx="3551275" cy="3416320"/>
          </a:xfrm>
          <a:prstGeom prst="rect">
            <a:avLst/>
          </a:prstGeom>
          <a:noFill/>
        </p:spPr>
        <p:txBody>
          <a:bodyPr wrap="square" rtlCol="0">
            <a:spAutoFit/>
          </a:bodyPr>
          <a:lstStyle/>
          <a:p>
            <a:pPr marL="342900" indent="-342900">
              <a:buFont typeface="+mj-lt"/>
              <a:buAutoNum type="arabicPeriod"/>
            </a:pPr>
            <a:r>
              <a:rPr lang="en-US" sz="1200" dirty="0" smtClean="0">
                <a:latin typeface="Arial Narrow" panose="020B0606020202030204" pitchFamily="34" charset="0"/>
              </a:rPr>
              <a:t>Verify volume of blood to anticoagulant is </a:t>
            </a:r>
            <a:r>
              <a:rPr lang="en-US" sz="1200" dirty="0" smtClean="0">
                <a:latin typeface="Arial Narrow" panose="020B0606020202030204" pitchFamily="34" charset="0"/>
              </a:rPr>
              <a:t>acceptable.</a:t>
            </a:r>
            <a:endParaRPr lang="en-US" sz="1200" dirty="0" smtClean="0">
              <a:latin typeface="Arial Narrow" panose="020B0606020202030204" pitchFamily="34" charset="0"/>
            </a:endParaRPr>
          </a:p>
          <a:p>
            <a:pPr marL="342900" indent="-342900">
              <a:buFont typeface="+mj-lt"/>
              <a:buAutoNum type="arabicPeriod"/>
            </a:pPr>
            <a:r>
              <a:rPr lang="en-US" sz="1200" dirty="0" smtClean="0">
                <a:latin typeface="Arial Narrow" panose="020B0606020202030204" pitchFamily="34" charset="0"/>
              </a:rPr>
              <a:t>Visually check for a </a:t>
            </a:r>
            <a:r>
              <a:rPr lang="en-US" sz="1200" dirty="0" smtClean="0">
                <a:latin typeface="Arial Narrow" panose="020B0606020202030204" pitchFamily="34" charset="0"/>
              </a:rPr>
              <a:t>clot.</a:t>
            </a:r>
            <a:endParaRPr lang="en-US" sz="1200" dirty="0" smtClean="0">
              <a:latin typeface="Arial Narrow" panose="020B0606020202030204" pitchFamily="34" charset="0"/>
            </a:endParaRPr>
          </a:p>
          <a:p>
            <a:pPr marL="342900" indent="-342900">
              <a:buFont typeface="+mj-lt"/>
              <a:buAutoNum type="arabicPeriod"/>
            </a:pPr>
            <a:r>
              <a:rPr lang="en-US" sz="1200" dirty="0" smtClean="0">
                <a:latin typeface="Arial Narrow" panose="020B0606020202030204" pitchFamily="34" charset="0"/>
              </a:rPr>
              <a:t>Centrifuge to remove cells from the plasma.</a:t>
            </a:r>
            <a:endParaRPr lang="en-US" sz="1200" dirty="0" smtClean="0">
              <a:latin typeface="Arial Narrow" panose="020B0606020202030204" pitchFamily="34" charset="0"/>
            </a:endParaRPr>
          </a:p>
          <a:p>
            <a:pPr marL="342900" indent="-342900">
              <a:buFont typeface="+mj-lt"/>
              <a:buAutoNum type="arabicPeriod"/>
            </a:pPr>
            <a:r>
              <a:rPr lang="en-US" sz="1200" dirty="0" smtClean="0">
                <a:latin typeface="Arial Narrow" panose="020B0606020202030204" pitchFamily="34" charset="0"/>
              </a:rPr>
              <a:t>Aliquot appropriately as shown on the Coagulation Specimen Processing card, grouping appropriate testing together.</a:t>
            </a:r>
          </a:p>
          <a:p>
            <a:pPr marL="342900" indent="-342900">
              <a:buFont typeface="+mj-lt"/>
              <a:buAutoNum type="arabicPeriod"/>
            </a:pPr>
            <a:r>
              <a:rPr lang="en-US" sz="1200" dirty="0" smtClean="0">
                <a:latin typeface="Arial Narrow" panose="020B0606020202030204" pitchFamily="34" charset="0"/>
              </a:rPr>
              <a:t>Each aliquot requires 1.0mL of </a:t>
            </a:r>
            <a:r>
              <a:rPr lang="en-US" sz="1200" dirty="0" smtClean="0">
                <a:latin typeface="Arial Narrow" panose="020B0606020202030204" pitchFamily="34" charset="0"/>
              </a:rPr>
              <a:t>plasma.</a:t>
            </a:r>
            <a:endParaRPr lang="en-US" sz="1200" dirty="0" smtClean="0">
              <a:latin typeface="Arial Narrow" panose="020B0606020202030204" pitchFamily="34" charset="0"/>
            </a:endParaRPr>
          </a:p>
          <a:p>
            <a:pPr marL="342900" indent="-342900">
              <a:buFont typeface="+mj-lt"/>
              <a:buAutoNum type="arabicPeriod"/>
            </a:pPr>
            <a:r>
              <a:rPr lang="en-US" sz="1200" dirty="0" smtClean="0">
                <a:latin typeface="Arial Narrow" panose="020B0606020202030204" pitchFamily="34" charset="0"/>
              </a:rPr>
              <a:t>After aliquotting, physically check for clot using applicator </a:t>
            </a:r>
            <a:r>
              <a:rPr lang="en-US" sz="1200" dirty="0" smtClean="0">
                <a:latin typeface="Arial Narrow" panose="020B0606020202030204" pitchFamily="34" charset="0"/>
              </a:rPr>
              <a:t>sticks (see slide 6).</a:t>
            </a:r>
            <a:endParaRPr lang="en-US" sz="1200" dirty="0" smtClean="0">
              <a:latin typeface="Arial Narrow" panose="020B0606020202030204" pitchFamily="34" charset="0"/>
            </a:endParaRPr>
          </a:p>
          <a:p>
            <a:pPr marL="342900" indent="-342900">
              <a:buFont typeface="+mj-lt"/>
              <a:buAutoNum type="arabicPeriod"/>
            </a:pPr>
            <a:r>
              <a:rPr lang="en-US" sz="1200" dirty="0" smtClean="0">
                <a:latin typeface="Arial Narrow" panose="020B0606020202030204" pitchFamily="34" charset="0"/>
              </a:rPr>
              <a:t>Place aliquot(s) in freezer or directly in sealed bag inside shipper cooler covering with dry ice.</a:t>
            </a:r>
            <a:endParaRPr lang="en-US" sz="1200" dirty="0" smtClean="0">
              <a:latin typeface="Arial Narrow" panose="020B0606020202030204" pitchFamily="34" charset="0"/>
            </a:endParaRPr>
          </a:p>
          <a:p>
            <a:pPr marL="342900" indent="-342900">
              <a:buFont typeface="+mj-lt"/>
              <a:buAutoNum type="arabicPeriod"/>
            </a:pPr>
            <a:r>
              <a:rPr lang="en-US" sz="1200" dirty="0" smtClean="0">
                <a:latin typeface="Arial Narrow" panose="020B0606020202030204" pitchFamily="34" charset="0"/>
              </a:rPr>
              <a:t>Specimens collected within the last hour of the day </a:t>
            </a:r>
            <a:r>
              <a:rPr lang="en-US" sz="1200" dirty="0" smtClean="0">
                <a:latin typeface="Arial Narrow" panose="020B0606020202030204" pitchFamily="34" charset="0"/>
              </a:rPr>
              <a:t>must be centrifuged and aliquotted appropriately.</a:t>
            </a:r>
            <a:endParaRPr lang="en-US" sz="1200" dirty="0" smtClean="0">
              <a:latin typeface="Arial Narrow" panose="020B0606020202030204" pitchFamily="34" charset="0"/>
            </a:endParaRPr>
          </a:p>
          <a:p>
            <a:pPr marL="342900" indent="-342900">
              <a:buFont typeface="+mj-lt"/>
              <a:buAutoNum type="arabicPeriod"/>
            </a:pPr>
            <a:r>
              <a:rPr lang="en-US" sz="1200" dirty="0" smtClean="0">
                <a:latin typeface="Arial Narrow" panose="020B0606020202030204" pitchFamily="34" charset="0"/>
              </a:rPr>
              <a:t>MOB &amp; PAC locations will send all blue tops stat to Good Sam for processing, testing &amp; transport to Chandler when appropriate.</a:t>
            </a:r>
          </a:p>
          <a:p>
            <a:pPr marL="342900" indent="-342900">
              <a:buFont typeface="+mj-lt"/>
              <a:buAutoNum type="arabicPeriod"/>
            </a:pPr>
            <a:r>
              <a:rPr lang="en-US" sz="1200" dirty="0" smtClean="0">
                <a:latin typeface="Arial Narrow" panose="020B0606020202030204" pitchFamily="34" charset="0"/>
              </a:rPr>
              <a:t>KY Clinic Lab &amp; Pediatric Lab will send blue tops to Lab Central via Tug robot for processing &amp; testing.</a:t>
            </a:r>
            <a:endParaRPr lang="en-US" sz="1200" dirty="0">
              <a:latin typeface="Arial Narrow" panose="020B0606020202030204" pitchFamily="34" charset="0"/>
            </a:endParaRPr>
          </a:p>
        </p:txBody>
      </p:sp>
      <p:sp>
        <p:nvSpPr>
          <p:cNvPr id="8" name="TextBox 7"/>
          <p:cNvSpPr txBox="1"/>
          <p:nvPr/>
        </p:nvSpPr>
        <p:spPr>
          <a:xfrm>
            <a:off x="63796" y="4782510"/>
            <a:ext cx="276446" cy="276999"/>
          </a:xfrm>
          <a:prstGeom prst="rect">
            <a:avLst/>
          </a:prstGeom>
          <a:noFill/>
        </p:spPr>
        <p:txBody>
          <a:bodyPr wrap="square" rtlCol="0">
            <a:spAutoFit/>
          </a:bodyPr>
          <a:lstStyle/>
          <a:p>
            <a:r>
              <a:rPr lang="en-US" sz="1200" dirty="0" smtClean="0">
                <a:latin typeface="Arial Narrow" panose="020B0606020202030204" pitchFamily="34" charset="0"/>
              </a:rPr>
              <a:t>5</a:t>
            </a:r>
            <a:endParaRPr lang="en-US" sz="1200" dirty="0">
              <a:latin typeface="Arial Narrow" panose="020B0606020202030204" pitchFamily="34" charset="0"/>
            </a:endParaRPr>
          </a:p>
        </p:txBody>
      </p:sp>
    </p:spTree>
    <p:extLst>
      <p:ext uri="{BB962C8B-B14F-4D97-AF65-F5344CB8AC3E}">
        <p14:creationId xmlns:p14="http://schemas.microsoft.com/office/powerpoint/2010/main" val="426932897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3C41"/>
        </a:solidFill>
        <a:effectLst/>
      </p:bgPr>
    </p:bg>
    <p:spTree>
      <p:nvGrpSpPr>
        <p:cNvPr id="1" name=""/>
        <p:cNvGrpSpPr/>
        <p:nvPr/>
      </p:nvGrpSpPr>
      <p:grpSpPr>
        <a:xfrm>
          <a:off x="0" y="0"/>
          <a:ext cx="0" cy="0"/>
          <a:chOff x="0" y="0"/>
          <a:chExt cx="0" cy="0"/>
        </a:xfrm>
      </p:grpSpPr>
      <p:sp>
        <p:nvSpPr>
          <p:cNvPr id="2" name="TextBox 1"/>
          <p:cNvSpPr txBox="1"/>
          <p:nvPr/>
        </p:nvSpPr>
        <p:spPr>
          <a:xfrm>
            <a:off x="281215" y="237258"/>
            <a:ext cx="5236989" cy="369332"/>
          </a:xfrm>
          <a:prstGeom prst="rect">
            <a:avLst/>
          </a:prstGeom>
          <a:noFill/>
        </p:spPr>
        <p:txBody>
          <a:bodyPr wrap="square" rtlCol="0">
            <a:spAutoFit/>
          </a:bodyPr>
          <a:lstStyle/>
          <a:p>
            <a:r>
              <a:rPr lang="en-US" kern="0" dirty="0" smtClean="0">
                <a:latin typeface="Arial Black"/>
                <a:cs typeface="Arial Black"/>
              </a:rPr>
              <a:t>Physically Checking for Clots</a:t>
            </a:r>
            <a:endParaRPr lang="en-US" dirty="0">
              <a:latin typeface="Arial Black"/>
              <a:cs typeface="Arial Black"/>
            </a:endParaRPr>
          </a:p>
        </p:txBody>
      </p:sp>
      <p:sp>
        <p:nvSpPr>
          <p:cNvPr id="3" name="TextBox 2"/>
          <p:cNvSpPr txBox="1"/>
          <p:nvPr/>
        </p:nvSpPr>
        <p:spPr>
          <a:xfrm>
            <a:off x="281217" y="588925"/>
            <a:ext cx="8807124" cy="707886"/>
          </a:xfrm>
          <a:prstGeom prst="rect">
            <a:avLst/>
          </a:prstGeom>
          <a:noFill/>
        </p:spPr>
        <p:txBody>
          <a:bodyPr wrap="square" rtlCol="0">
            <a:spAutoFit/>
          </a:bodyPr>
          <a:lstStyle/>
          <a:p>
            <a:pPr>
              <a:lnSpc>
                <a:spcPts val="1640"/>
              </a:lnSpc>
            </a:pPr>
            <a:r>
              <a:rPr lang="en-US" sz="1400" kern="0" spc="50" dirty="0" smtClean="0">
                <a:latin typeface="Arial Narrow" panose="020B0606020202030204" pitchFamily="34" charset="0"/>
              </a:rPr>
              <a:t>After all the plasma necessary for testing has been removed from the primary sodium citrate blue top container, it is critical to physically check for a clot in the remaining cells to ensure  the quality of the specimen.  Clotted specimens can impact coagulation results, therefore, clot checking is a critical component of the pre-analytical process.</a:t>
            </a:r>
            <a:endParaRPr lang="en-US" sz="1400" kern="0" spc="50" dirty="0">
              <a:latin typeface="Arial Narrow" panose="020B0606020202030204" pitchFamily="34" charset="0"/>
            </a:endParaRPr>
          </a:p>
        </p:txBody>
      </p:sp>
      <p:pic>
        <p:nvPicPr>
          <p:cNvPr id="5" name="Picture 1"/>
          <p:cNvPicPr>
            <a:picLocks noChangeAspect="1"/>
          </p:cNvPicPr>
          <p:nvPr/>
        </p:nvPicPr>
        <p:blipFill>
          <a:blip r:embed="rId3"/>
          <a:stretch>
            <a:fillRect/>
          </a:stretch>
        </p:blipFill>
        <p:spPr bwMode="auto">
          <a:xfrm>
            <a:off x="7349543" y="4683938"/>
            <a:ext cx="12294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8437" y="1591090"/>
            <a:ext cx="4012487" cy="2677656"/>
          </a:xfrm>
          <a:prstGeom prst="rect">
            <a:avLst/>
          </a:prstGeom>
          <a:noFill/>
        </p:spPr>
        <p:txBody>
          <a:bodyPr wrap="square" rtlCol="0">
            <a:spAutoFit/>
          </a:bodyPr>
          <a:lstStyle/>
          <a:p>
            <a:pPr marL="342900" indent="-342900">
              <a:buFont typeface="+mj-lt"/>
              <a:buAutoNum type="arabicPeriod"/>
            </a:pPr>
            <a:r>
              <a:rPr lang="en-US" sz="1400" dirty="0" smtClean="0">
                <a:latin typeface="Arial Narrow" panose="020B0606020202030204" pitchFamily="34" charset="0"/>
              </a:rPr>
              <a:t>After aliquotting the appropriate amount of plasma necessary for testing, a clot check must be performed to ensure a quality specimen is being submitted for patient testing.</a:t>
            </a:r>
          </a:p>
          <a:p>
            <a:pPr marL="342900" indent="-342900">
              <a:buFont typeface="+mj-lt"/>
              <a:buAutoNum type="arabicPeriod"/>
            </a:pPr>
            <a:r>
              <a:rPr lang="en-US" sz="1400" dirty="0" smtClean="0">
                <a:latin typeface="Arial Narrow" panose="020B0606020202030204" pitchFamily="34" charset="0"/>
              </a:rPr>
              <a:t>Using two aligned applicator sticks, insert sticks into the bottom of the primary container, scooping upwards through the cells multiple times looking for clots and micro-clots.  </a:t>
            </a:r>
          </a:p>
          <a:p>
            <a:pPr marL="342900" indent="-342900">
              <a:buFont typeface="+mj-lt"/>
              <a:buAutoNum type="arabicPeriod"/>
            </a:pPr>
            <a:r>
              <a:rPr lang="en-US" sz="1400" dirty="0" smtClean="0">
                <a:latin typeface="Arial Narrow" panose="020B0606020202030204" pitchFamily="34" charset="0"/>
              </a:rPr>
              <a:t>Remove applicator sticks from the primary container and check to ensure that no clots are attached to the applicator sticks.</a:t>
            </a:r>
          </a:p>
          <a:p>
            <a:pPr marL="342900" indent="-342900">
              <a:buFont typeface="+mj-lt"/>
              <a:buAutoNum type="arabicPeriod"/>
            </a:pPr>
            <a:r>
              <a:rPr lang="en-US" sz="1400" dirty="0" smtClean="0">
                <a:latin typeface="Arial Narrow" panose="020B0606020202030204" pitchFamily="34" charset="0"/>
              </a:rPr>
              <a:t>Dispose of applicator sticks in biohazard trash.</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8454" y="2059802"/>
            <a:ext cx="4225597"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796" y="4782510"/>
            <a:ext cx="276446" cy="276999"/>
          </a:xfrm>
          <a:prstGeom prst="rect">
            <a:avLst/>
          </a:prstGeom>
          <a:noFill/>
        </p:spPr>
        <p:txBody>
          <a:bodyPr wrap="square" rtlCol="0">
            <a:spAutoFit/>
          </a:bodyPr>
          <a:lstStyle/>
          <a:p>
            <a:r>
              <a:rPr lang="en-US" sz="1200" dirty="0" smtClean="0">
                <a:latin typeface="Arial Narrow" panose="020B0606020202030204" pitchFamily="34" charset="0"/>
              </a:rPr>
              <a:t>6</a:t>
            </a:r>
            <a:endParaRPr lang="en-US" sz="1200" dirty="0">
              <a:latin typeface="Arial Narrow" panose="020B0606020202030204" pitchFamily="34" charset="0"/>
            </a:endParaRPr>
          </a:p>
        </p:txBody>
      </p:sp>
    </p:spTree>
    <p:extLst>
      <p:ext uri="{BB962C8B-B14F-4D97-AF65-F5344CB8AC3E}">
        <p14:creationId xmlns:p14="http://schemas.microsoft.com/office/powerpoint/2010/main" val="47895109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3C41"/>
        </a:solidFill>
        <a:effectLst/>
      </p:bgPr>
    </p:bg>
    <p:spTree>
      <p:nvGrpSpPr>
        <p:cNvPr id="1" name=""/>
        <p:cNvGrpSpPr/>
        <p:nvPr/>
      </p:nvGrpSpPr>
      <p:grpSpPr>
        <a:xfrm>
          <a:off x="0" y="0"/>
          <a:ext cx="0" cy="0"/>
          <a:chOff x="0" y="0"/>
          <a:chExt cx="0" cy="0"/>
        </a:xfrm>
      </p:grpSpPr>
      <p:sp>
        <p:nvSpPr>
          <p:cNvPr id="2" name="TextBox 1"/>
          <p:cNvSpPr txBox="1"/>
          <p:nvPr/>
        </p:nvSpPr>
        <p:spPr>
          <a:xfrm>
            <a:off x="281215" y="237258"/>
            <a:ext cx="7068328" cy="369332"/>
          </a:xfrm>
          <a:prstGeom prst="rect">
            <a:avLst/>
          </a:prstGeom>
          <a:noFill/>
        </p:spPr>
        <p:txBody>
          <a:bodyPr wrap="square" rtlCol="0">
            <a:spAutoFit/>
          </a:bodyPr>
          <a:lstStyle/>
          <a:p>
            <a:r>
              <a:rPr lang="en-US" kern="0" dirty="0" smtClean="0">
                <a:latin typeface="Arial Black"/>
                <a:cs typeface="Arial Black"/>
              </a:rPr>
              <a:t>Batching &amp; Transporting Coagulation Specimens</a:t>
            </a:r>
            <a:endParaRPr lang="en-US" dirty="0">
              <a:latin typeface="Arial Black"/>
              <a:cs typeface="Arial Black"/>
            </a:endParaRPr>
          </a:p>
        </p:txBody>
      </p:sp>
      <p:sp>
        <p:nvSpPr>
          <p:cNvPr id="3" name="TextBox 2"/>
          <p:cNvSpPr txBox="1"/>
          <p:nvPr/>
        </p:nvSpPr>
        <p:spPr>
          <a:xfrm>
            <a:off x="281217" y="588925"/>
            <a:ext cx="8807124" cy="502702"/>
          </a:xfrm>
          <a:prstGeom prst="rect">
            <a:avLst/>
          </a:prstGeom>
          <a:noFill/>
        </p:spPr>
        <p:txBody>
          <a:bodyPr wrap="square" rtlCol="0">
            <a:spAutoFit/>
          </a:bodyPr>
          <a:lstStyle/>
          <a:p>
            <a:pPr>
              <a:lnSpc>
                <a:spcPts val="1640"/>
              </a:lnSpc>
            </a:pPr>
            <a:r>
              <a:rPr lang="en-US" sz="1200" kern="0" spc="50" dirty="0" smtClean="0">
                <a:latin typeface="Arial"/>
              </a:rPr>
              <a:t>Specimens transported on dry ice must be batched together so that they can be prioritized once arriving at the performing lab.  The batch must be prepared accordingly to ensure specimen integrity.</a:t>
            </a:r>
            <a:endParaRPr lang="en-US" sz="1200" kern="0" spc="50" dirty="0">
              <a:latin typeface="Arial"/>
            </a:endParaRPr>
          </a:p>
        </p:txBody>
      </p:sp>
      <p:pic>
        <p:nvPicPr>
          <p:cNvPr id="5" name="Picture 1"/>
          <p:cNvPicPr>
            <a:picLocks noChangeAspect="1"/>
          </p:cNvPicPr>
          <p:nvPr/>
        </p:nvPicPr>
        <p:blipFill>
          <a:blip r:embed="rId3"/>
          <a:stretch>
            <a:fillRect/>
          </a:stretch>
        </p:blipFill>
        <p:spPr bwMode="auto">
          <a:xfrm>
            <a:off x="7349543" y="4683938"/>
            <a:ext cx="12294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1217" y="1151794"/>
            <a:ext cx="3042428" cy="3893374"/>
          </a:xfrm>
          <a:prstGeom prst="rect">
            <a:avLst/>
          </a:prstGeom>
          <a:noFill/>
        </p:spPr>
        <p:txBody>
          <a:bodyPr wrap="square" rtlCol="0">
            <a:spAutoFit/>
          </a:bodyPr>
          <a:lstStyle/>
          <a:p>
            <a:pPr marL="342900" indent="-342900">
              <a:buFont typeface="+mj-lt"/>
              <a:buAutoNum type="arabicPeriod"/>
            </a:pPr>
            <a:r>
              <a:rPr lang="en-US" sz="1300" dirty="0">
                <a:latin typeface="Arial Narrow" panose="020B0606020202030204" pitchFamily="34" charset="0"/>
              </a:rPr>
              <a:t>Only specimens transported on dry ice should be batched together to ensure proper prioritization once arriving at the testing location.  </a:t>
            </a:r>
            <a:r>
              <a:rPr lang="en-US" sz="1300" dirty="0" smtClean="0">
                <a:latin typeface="Arial Narrow" panose="020B0606020202030204" pitchFamily="34" charset="0"/>
              </a:rPr>
              <a:t> </a:t>
            </a:r>
          </a:p>
          <a:p>
            <a:pPr marL="342900" indent="-342900">
              <a:buFont typeface="+mj-lt"/>
              <a:buAutoNum type="arabicPeriod"/>
            </a:pPr>
            <a:r>
              <a:rPr lang="en-US" sz="1300" dirty="0" smtClean="0">
                <a:latin typeface="Arial Narrow" panose="020B0606020202030204" pitchFamily="34" charset="0"/>
              </a:rPr>
              <a:t>Prepare shipper cooler and outer </a:t>
            </a:r>
            <a:r>
              <a:rPr lang="en-US" sz="1300" dirty="0" smtClean="0">
                <a:latin typeface="Arial Narrow" panose="020B0606020202030204" pitchFamily="34" charset="0"/>
              </a:rPr>
              <a:t>box.</a:t>
            </a:r>
            <a:endParaRPr lang="en-US" sz="1300" dirty="0" smtClean="0">
              <a:latin typeface="Arial Narrow" panose="020B0606020202030204" pitchFamily="34" charset="0"/>
            </a:endParaRPr>
          </a:p>
          <a:p>
            <a:pPr marL="342900" indent="-342900">
              <a:buFont typeface="+mj-lt"/>
              <a:buAutoNum type="arabicPeriod"/>
            </a:pPr>
            <a:r>
              <a:rPr lang="en-US" sz="1300" dirty="0" smtClean="0">
                <a:latin typeface="Arial Narrow" panose="020B0606020202030204" pitchFamily="34" charset="0"/>
              </a:rPr>
              <a:t>Scan all CID’s requiring dry ice transport onto a single batch and place in a sealed bag. </a:t>
            </a:r>
          </a:p>
          <a:p>
            <a:pPr marL="342900" indent="-342900">
              <a:buFont typeface="+mj-lt"/>
              <a:buAutoNum type="arabicPeriod"/>
            </a:pPr>
            <a:r>
              <a:rPr lang="en-US" sz="1300" dirty="0" smtClean="0">
                <a:latin typeface="Arial Narrow" panose="020B0606020202030204" pitchFamily="34" charset="0"/>
              </a:rPr>
              <a:t>Place sealed bag in bottom of prepared shipper </a:t>
            </a:r>
            <a:r>
              <a:rPr lang="en-US" sz="1300" dirty="0" smtClean="0">
                <a:latin typeface="Arial Narrow" panose="020B0606020202030204" pitchFamily="34" charset="0"/>
              </a:rPr>
              <a:t>cooler.</a:t>
            </a:r>
            <a:endParaRPr lang="en-US" sz="1300" dirty="0" smtClean="0">
              <a:latin typeface="Arial Narrow" panose="020B0606020202030204" pitchFamily="34" charset="0"/>
            </a:endParaRPr>
          </a:p>
          <a:p>
            <a:pPr marL="342900" indent="-342900">
              <a:buFont typeface="+mj-lt"/>
              <a:buAutoNum type="arabicPeriod"/>
            </a:pPr>
            <a:r>
              <a:rPr lang="en-US" sz="1300" dirty="0" smtClean="0">
                <a:latin typeface="Arial Narrow" panose="020B0606020202030204" pitchFamily="34" charset="0"/>
              </a:rPr>
              <a:t>Add </a:t>
            </a:r>
            <a:r>
              <a:rPr lang="en-US" sz="1300" dirty="0" smtClean="0">
                <a:latin typeface="Arial Narrow" panose="020B0606020202030204" pitchFamily="34" charset="0"/>
              </a:rPr>
              <a:t>dry </a:t>
            </a:r>
            <a:r>
              <a:rPr lang="en-US" sz="1300" dirty="0" smtClean="0">
                <a:latin typeface="Arial Narrow" panose="020B0606020202030204" pitchFamily="34" charset="0"/>
              </a:rPr>
              <a:t>ice on top of the sealed bag of specimens in the shipper </a:t>
            </a:r>
            <a:r>
              <a:rPr lang="en-US" sz="1300" dirty="0" smtClean="0">
                <a:latin typeface="Arial Narrow" panose="020B0606020202030204" pitchFamily="34" charset="0"/>
              </a:rPr>
              <a:t>cooler; enough to cover all specimens.</a:t>
            </a:r>
            <a:endParaRPr lang="en-US" sz="1300" dirty="0" smtClean="0">
              <a:latin typeface="Arial Narrow" panose="020B0606020202030204" pitchFamily="34" charset="0"/>
            </a:endParaRPr>
          </a:p>
          <a:p>
            <a:pPr marL="342900" indent="-342900">
              <a:buFont typeface="+mj-lt"/>
              <a:buAutoNum type="arabicPeriod"/>
            </a:pPr>
            <a:r>
              <a:rPr lang="en-US" sz="1300" dirty="0">
                <a:latin typeface="Arial Narrow" panose="020B0606020202030204" pitchFamily="34" charset="0"/>
              </a:rPr>
              <a:t>Batch manifest should </a:t>
            </a:r>
            <a:r>
              <a:rPr lang="en-US" sz="1300" dirty="0" smtClean="0">
                <a:latin typeface="Arial Narrow" panose="020B0606020202030204" pitchFamily="34" charset="0"/>
              </a:rPr>
              <a:t>not be placed in the cooler with the dry ice.  Place between the Styrofoam cooler and outer shipper box.</a:t>
            </a:r>
            <a:endParaRPr lang="en-US" sz="1300" dirty="0">
              <a:latin typeface="Arial Narrow" panose="020B0606020202030204" pitchFamily="34" charset="0"/>
            </a:endParaRPr>
          </a:p>
          <a:p>
            <a:pPr marL="342900" indent="-342900">
              <a:buFont typeface="+mj-lt"/>
              <a:buAutoNum type="arabicPeriod"/>
            </a:pPr>
            <a:endParaRPr lang="en-US" sz="1300" dirty="0" smtClean="0">
              <a:latin typeface="Arial Narrow" panose="020B0606020202030204" pitchFamily="34" charset="0"/>
            </a:endParaRPr>
          </a:p>
          <a:p>
            <a:pPr marL="342900" indent="-342900">
              <a:buFont typeface="+mj-lt"/>
              <a:buAutoNum type="arabicPeriod"/>
            </a:pPr>
            <a:endParaRPr lang="en-US" sz="1300" dirty="0" smtClean="0">
              <a:latin typeface="Arial Narrow" panose="020B060602020203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668" y="1309770"/>
            <a:ext cx="1809750" cy="306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668" y="1309770"/>
            <a:ext cx="2340552"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2668" y="3000458"/>
            <a:ext cx="192546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05312">
            <a:off x="5941176" y="3366217"/>
            <a:ext cx="649226"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3796" y="4782510"/>
            <a:ext cx="276446" cy="276999"/>
          </a:xfrm>
          <a:prstGeom prst="rect">
            <a:avLst/>
          </a:prstGeom>
          <a:noFill/>
        </p:spPr>
        <p:txBody>
          <a:bodyPr wrap="square" rtlCol="0">
            <a:spAutoFit/>
          </a:bodyPr>
          <a:lstStyle/>
          <a:p>
            <a:r>
              <a:rPr lang="en-US" sz="1200" dirty="0" smtClean="0">
                <a:latin typeface="Arial Narrow" panose="020B0606020202030204" pitchFamily="34" charset="0"/>
              </a:rPr>
              <a:t>7</a:t>
            </a:r>
            <a:endParaRPr lang="en-US" sz="1200" dirty="0">
              <a:latin typeface="Arial Narrow" panose="020B0606020202030204" pitchFamily="34" charset="0"/>
            </a:endParaRPr>
          </a:p>
        </p:txBody>
      </p:sp>
    </p:spTree>
    <p:extLst>
      <p:ext uri="{BB962C8B-B14F-4D97-AF65-F5344CB8AC3E}">
        <p14:creationId xmlns:p14="http://schemas.microsoft.com/office/powerpoint/2010/main" val="27558578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3C41"/>
        </a:solidFill>
        <a:effectLst/>
      </p:bgPr>
    </p:bg>
    <p:spTree>
      <p:nvGrpSpPr>
        <p:cNvPr id="1" name=""/>
        <p:cNvGrpSpPr/>
        <p:nvPr/>
      </p:nvGrpSpPr>
      <p:grpSpPr>
        <a:xfrm>
          <a:off x="0" y="0"/>
          <a:ext cx="0" cy="0"/>
          <a:chOff x="0" y="0"/>
          <a:chExt cx="0" cy="0"/>
        </a:xfrm>
      </p:grpSpPr>
      <p:sp>
        <p:nvSpPr>
          <p:cNvPr id="2" name="TextBox 1"/>
          <p:cNvSpPr txBox="1"/>
          <p:nvPr/>
        </p:nvSpPr>
        <p:spPr>
          <a:xfrm>
            <a:off x="281217" y="52592"/>
            <a:ext cx="7068328" cy="369332"/>
          </a:xfrm>
          <a:prstGeom prst="rect">
            <a:avLst/>
          </a:prstGeom>
          <a:noFill/>
        </p:spPr>
        <p:txBody>
          <a:bodyPr wrap="square" rtlCol="0">
            <a:spAutoFit/>
          </a:bodyPr>
          <a:lstStyle/>
          <a:p>
            <a:r>
              <a:rPr lang="en-US" kern="0" dirty="0" smtClean="0">
                <a:latin typeface="Arial Black"/>
                <a:cs typeface="Arial Black"/>
              </a:rPr>
              <a:t>Receiving Batch - Coagulation Specimens</a:t>
            </a:r>
            <a:endParaRPr lang="en-US" dirty="0">
              <a:latin typeface="Arial Black"/>
              <a:cs typeface="Arial Black"/>
            </a:endParaRPr>
          </a:p>
        </p:txBody>
      </p:sp>
      <p:sp>
        <p:nvSpPr>
          <p:cNvPr id="3" name="TextBox 2"/>
          <p:cNvSpPr txBox="1"/>
          <p:nvPr/>
        </p:nvSpPr>
        <p:spPr>
          <a:xfrm>
            <a:off x="281217" y="342435"/>
            <a:ext cx="8807124" cy="502702"/>
          </a:xfrm>
          <a:prstGeom prst="rect">
            <a:avLst/>
          </a:prstGeom>
          <a:noFill/>
        </p:spPr>
        <p:txBody>
          <a:bodyPr wrap="square" rtlCol="0">
            <a:spAutoFit/>
          </a:bodyPr>
          <a:lstStyle/>
          <a:p>
            <a:pPr>
              <a:lnSpc>
                <a:spcPts val="1640"/>
              </a:lnSpc>
            </a:pPr>
            <a:r>
              <a:rPr lang="en-US" sz="1100" kern="0" spc="50" dirty="0">
                <a:latin typeface="Arial"/>
              </a:rPr>
              <a:t>Specimens transported on dry ice must be prioritized and the specimen integrity immediately </a:t>
            </a:r>
            <a:r>
              <a:rPr lang="en-US" sz="1100" kern="0" spc="50" dirty="0" smtClean="0">
                <a:latin typeface="Arial"/>
              </a:rPr>
              <a:t>checked and maintained.  </a:t>
            </a:r>
            <a:r>
              <a:rPr lang="en-US" sz="1100" kern="0" spc="50" dirty="0">
                <a:latin typeface="Arial"/>
              </a:rPr>
              <a:t>The following steps should be followed when a dry ice shipper cooler arrives in the performing laboratory for testing.  </a:t>
            </a:r>
          </a:p>
        </p:txBody>
      </p:sp>
      <p:pic>
        <p:nvPicPr>
          <p:cNvPr id="5" name="Picture 1"/>
          <p:cNvPicPr>
            <a:picLocks noChangeAspect="1"/>
          </p:cNvPicPr>
          <p:nvPr/>
        </p:nvPicPr>
        <p:blipFill>
          <a:blip r:embed="rId3"/>
          <a:stretch>
            <a:fillRect/>
          </a:stretch>
        </p:blipFill>
        <p:spPr bwMode="auto">
          <a:xfrm>
            <a:off x="7349543" y="4683938"/>
            <a:ext cx="12294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085" y="839669"/>
            <a:ext cx="4809730" cy="4016484"/>
          </a:xfrm>
          <a:prstGeom prst="rect">
            <a:avLst/>
          </a:prstGeom>
          <a:noFill/>
        </p:spPr>
        <p:txBody>
          <a:bodyPr wrap="square" rtlCol="0">
            <a:spAutoFit/>
          </a:bodyPr>
          <a:lstStyle/>
          <a:p>
            <a:pPr marL="342900" indent="-342900">
              <a:buFont typeface="+mj-lt"/>
              <a:buAutoNum type="arabicPeriod"/>
            </a:pPr>
            <a:r>
              <a:rPr lang="en-US" sz="1200" dirty="0" smtClean="0">
                <a:latin typeface="Arial Narrow" panose="020B0606020202030204" pitchFamily="34" charset="0"/>
              </a:rPr>
              <a:t>Immediately accept dry ice shipper cooler  directly from courier, verifying specimens are received on dry ice.</a:t>
            </a:r>
          </a:p>
          <a:p>
            <a:pPr marL="342900" indent="-342900">
              <a:buFont typeface="+mj-lt"/>
              <a:buAutoNum type="arabicPeriod"/>
            </a:pPr>
            <a:r>
              <a:rPr lang="en-US" sz="1200" dirty="0" smtClean="0">
                <a:latin typeface="Arial Narrow" panose="020B0606020202030204" pitchFamily="34" charset="0"/>
              </a:rPr>
              <a:t>Remove the batch manifest and disband the batch in Sunquest, leaving the </a:t>
            </a:r>
            <a:r>
              <a:rPr lang="en-US" sz="1200" dirty="0" smtClean="0">
                <a:latin typeface="Arial Narrow" panose="020B0606020202030204" pitchFamily="34" charset="0"/>
              </a:rPr>
              <a:t>aliquots on </a:t>
            </a:r>
            <a:r>
              <a:rPr lang="en-US" sz="1200" dirty="0" smtClean="0">
                <a:latin typeface="Arial Narrow" panose="020B0606020202030204" pitchFamily="34" charset="0"/>
              </a:rPr>
              <a:t>dry ice.</a:t>
            </a:r>
          </a:p>
          <a:p>
            <a:pPr marL="342900" indent="-342900">
              <a:buFont typeface="+mj-lt"/>
              <a:buAutoNum type="arabicPeriod"/>
            </a:pPr>
            <a:r>
              <a:rPr lang="en-US" sz="1200" dirty="0" smtClean="0">
                <a:latin typeface="Arial Narrow" panose="020B0606020202030204" pitchFamily="34" charset="0"/>
              </a:rPr>
              <a:t>Check each </a:t>
            </a:r>
            <a:r>
              <a:rPr lang="en-US" sz="1200" dirty="0" smtClean="0">
                <a:latin typeface="Arial Narrow" panose="020B0606020202030204" pitchFamily="34" charset="0"/>
              </a:rPr>
              <a:t>aliquot label </a:t>
            </a:r>
            <a:r>
              <a:rPr lang="en-US" sz="1200" dirty="0" smtClean="0">
                <a:latin typeface="Arial Narrow" panose="020B0606020202030204" pitchFamily="34" charset="0"/>
              </a:rPr>
              <a:t>to ensure </a:t>
            </a:r>
            <a:r>
              <a:rPr lang="en-US" sz="1200" dirty="0" smtClean="0">
                <a:latin typeface="Arial Narrow" panose="020B0606020202030204" pitchFamily="34" charset="0"/>
              </a:rPr>
              <a:t>all tests </a:t>
            </a:r>
            <a:r>
              <a:rPr lang="en-US" sz="1200" dirty="0" smtClean="0">
                <a:latin typeface="Arial Narrow" panose="020B0606020202030204" pitchFamily="34" charset="0"/>
              </a:rPr>
              <a:t>are </a:t>
            </a:r>
            <a:r>
              <a:rPr lang="en-US" sz="1200" dirty="0" smtClean="0">
                <a:latin typeface="Arial Narrow" panose="020B0606020202030204" pitchFamily="34" charset="0"/>
              </a:rPr>
              <a:t>appropriately grouped as </a:t>
            </a:r>
            <a:r>
              <a:rPr lang="en-US" sz="1200" dirty="0">
                <a:latin typeface="Arial Narrow" panose="020B0606020202030204" pitchFamily="34" charset="0"/>
              </a:rPr>
              <a:t>shown on the Coagulation Specimen Processing </a:t>
            </a:r>
            <a:r>
              <a:rPr lang="en-US" sz="1200" dirty="0" smtClean="0">
                <a:latin typeface="Arial Narrow" panose="020B0606020202030204" pitchFamily="34" charset="0"/>
              </a:rPr>
              <a:t>card.</a:t>
            </a:r>
            <a:endParaRPr lang="en-US" sz="1200" dirty="0" smtClean="0">
              <a:latin typeface="Arial Narrow" panose="020B0606020202030204" pitchFamily="34" charset="0"/>
            </a:endParaRPr>
          </a:p>
          <a:p>
            <a:pPr marL="342900" indent="-342900">
              <a:buFont typeface="+mj-lt"/>
              <a:buAutoNum type="arabicPeriod"/>
            </a:pPr>
            <a:r>
              <a:rPr lang="en-US" sz="1200" dirty="0" smtClean="0">
                <a:latin typeface="Arial Narrow" panose="020B0606020202030204" pitchFamily="34" charset="0"/>
              </a:rPr>
              <a:t>Do not place </a:t>
            </a:r>
            <a:r>
              <a:rPr lang="en-US" sz="1200" dirty="0" smtClean="0">
                <a:latin typeface="Arial Narrow" panose="020B0606020202030204" pitchFamily="34" charset="0"/>
              </a:rPr>
              <a:t>aliquots on </a:t>
            </a:r>
            <a:r>
              <a:rPr lang="en-US" sz="1200" dirty="0" smtClean="0">
                <a:latin typeface="Arial Narrow" panose="020B0606020202030204" pitchFamily="34" charset="0"/>
              </a:rPr>
              <a:t>MPA </a:t>
            </a:r>
            <a:r>
              <a:rPr lang="en-US" sz="1200" dirty="0" smtClean="0">
                <a:latin typeface="Arial Narrow" panose="020B0606020202030204" pitchFamily="34" charset="0"/>
              </a:rPr>
              <a:t> for </a:t>
            </a:r>
            <a:r>
              <a:rPr lang="en-US" sz="1200" dirty="0" smtClean="0">
                <a:latin typeface="Arial Narrow" panose="020B0606020202030204" pitchFamily="34" charset="0"/>
              </a:rPr>
              <a:t>receipt!  Individually receive each via Sunquest ORM.</a:t>
            </a:r>
          </a:p>
          <a:p>
            <a:pPr marL="342900" indent="-342900">
              <a:buFont typeface="+mj-lt"/>
              <a:buAutoNum type="arabicPeriod"/>
            </a:pPr>
            <a:r>
              <a:rPr lang="en-US" sz="1200" dirty="0" smtClean="0">
                <a:latin typeface="Arial Narrow" panose="020B0606020202030204" pitchFamily="34" charset="0"/>
              </a:rPr>
              <a:t>Immediately following receipt of each aliquot, walk all </a:t>
            </a:r>
            <a:r>
              <a:rPr lang="en-US" sz="1200" dirty="0" smtClean="0">
                <a:latin typeface="Arial Narrow" panose="020B0606020202030204" pitchFamily="34" charset="0"/>
              </a:rPr>
              <a:t>aliquots </a:t>
            </a:r>
            <a:r>
              <a:rPr lang="en-US" sz="1200" dirty="0" smtClean="0">
                <a:latin typeface="Arial Narrow" panose="020B0606020202030204" pitchFamily="34" charset="0"/>
              </a:rPr>
              <a:t>to the Coagulation area. </a:t>
            </a:r>
          </a:p>
          <a:p>
            <a:pPr marL="800100" lvl="1" indent="-342900">
              <a:buFont typeface="+mj-lt"/>
              <a:buAutoNum type="alphaLcPeriod"/>
            </a:pPr>
            <a:r>
              <a:rPr lang="en-US" sz="1200" dirty="0" smtClean="0">
                <a:latin typeface="Arial Narrow" panose="020B0606020202030204" pitchFamily="34" charset="0"/>
              </a:rPr>
              <a:t>Any tests in category </a:t>
            </a:r>
            <a:r>
              <a:rPr lang="en-US" sz="1300" dirty="0" smtClean="0">
                <a:latin typeface="Calibri"/>
              </a:rPr>
              <a:t>① </a:t>
            </a:r>
            <a:r>
              <a:rPr lang="en-US" sz="1200" dirty="0" smtClean="0">
                <a:latin typeface="Arial Narrow" panose="020B0606020202030204" pitchFamily="34" charset="0"/>
              </a:rPr>
              <a:t>should be placed directly in the water bath, timer set &amp; Coagulation Tech notified.  Coagulation Tech will re-centrifuge aliquot after thawing, to ensure platelet-poor plasma prior to testing.</a:t>
            </a:r>
          </a:p>
          <a:p>
            <a:pPr marL="800100" lvl="1" indent="-342900">
              <a:buFont typeface="+mj-lt"/>
              <a:buAutoNum type="alphaLcPeriod"/>
            </a:pPr>
            <a:r>
              <a:rPr lang="en-US" sz="1200" dirty="0" smtClean="0">
                <a:latin typeface="Arial Narrow" panose="020B0606020202030204" pitchFamily="34" charset="0"/>
              </a:rPr>
              <a:t>Any tests in categories </a:t>
            </a:r>
            <a:r>
              <a:rPr lang="en-US" sz="1300" dirty="0" smtClean="0">
                <a:latin typeface="Calibri"/>
              </a:rPr>
              <a:t>②, ③, ④, &amp; ⑤ </a:t>
            </a:r>
            <a:r>
              <a:rPr lang="en-US" sz="1200" dirty="0" smtClean="0">
                <a:latin typeface="Arial Narrow" panose="020B0606020202030204" pitchFamily="34" charset="0"/>
              </a:rPr>
              <a:t>must </a:t>
            </a:r>
            <a:r>
              <a:rPr lang="en-US" sz="1200" dirty="0" smtClean="0">
                <a:latin typeface="Arial Narrow" panose="020B0606020202030204" pitchFamily="34" charset="0"/>
              </a:rPr>
              <a:t>be </a:t>
            </a:r>
            <a:r>
              <a:rPr lang="en-US" sz="1200" dirty="0" smtClean="0">
                <a:latin typeface="Arial Narrow" panose="020B0606020202030204" pitchFamily="34" charset="0"/>
              </a:rPr>
              <a:t>handed directly to the </a:t>
            </a:r>
            <a:r>
              <a:rPr lang="en-US" sz="1200" dirty="0" smtClean="0">
                <a:latin typeface="Arial Narrow" panose="020B0606020202030204" pitchFamily="34" charset="0"/>
              </a:rPr>
              <a:t>Coagulation Tech </a:t>
            </a:r>
            <a:r>
              <a:rPr lang="en-US" sz="1200" dirty="0" smtClean="0">
                <a:latin typeface="Arial Narrow" panose="020B0606020202030204" pitchFamily="34" charset="0"/>
              </a:rPr>
              <a:t>to place in the freezer for storage until batch testing occurs.  Do NOT place in a rack and walk away</a:t>
            </a:r>
            <a:r>
              <a:rPr lang="en-US" sz="1200" dirty="0" smtClean="0">
                <a:latin typeface="Arial Narrow" panose="020B0606020202030204" pitchFamily="34" charset="0"/>
              </a:rPr>
              <a:t>.</a:t>
            </a:r>
            <a:endParaRPr lang="en-US" sz="1200" dirty="0" smtClean="0">
              <a:latin typeface="Arial Narrow" panose="020B0606020202030204" pitchFamily="34" charset="0"/>
            </a:endParaRPr>
          </a:p>
          <a:p>
            <a:pPr marL="342900" indent="-342900">
              <a:buFont typeface="+mj-lt"/>
              <a:buAutoNum type="arabicPeriod"/>
            </a:pPr>
            <a:r>
              <a:rPr lang="en-US" sz="1200" dirty="0" smtClean="0">
                <a:latin typeface="Arial Narrow" panose="020B0606020202030204" pitchFamily="34" charset="0"/>
              </a:rPr>
              <a:t>Good Sam processors will receive the primary blue containers from MOB &amp; PAC to receive, process &amp; test.  For testing not performed at GS, processor will refer to slides 5, 6 &amp; 7.</a:t>
            </a:r>
          </a:p>
          <a:p>
            <a:pPr marL="342900" indent="-342900">
              <a:buFont typeface="+mj-lt"/>
              <a:buAutoNum type="arabicPeriod"/>
            </a:pPr>
            <a:endParaRPr lang="en-US" sz="1300" dirty="0" smtClean="0">
              <a:latin typeface="Arial Narrow" panose="020B0606020202030204" pitchFamily="34"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815" y="1397324"/>
            <a:ext cx="4039052"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41581" y="4572000"/>
            <a:ext cx="287079" cy="369332"/>
          </a:xfrm>
          <a:prstGeom prst="rect">
            <a:avLst/>
          </a:prstGeom>
          <a:noFill/>
        </p:spPr>
        <p:txBody>
          <a:bodyPr wrap="square" rtlCol="0">
            <a:spAutoFit/>
          </a:bodyPr>
          <a:lstStyle/>
          <a:p>
            <a:endParaRPr lang="en-US" dirty="0"/>
          </a:p>
        </p:txBody>
      </p:sp>
      <p:sp>
        <p:nvSpPr>
          <p:cNvPr id="12" name="TextBox 11"/>
          <p:cNvSpPr txBox="1"/>
          <p:nvPr/>
        </p:nvSpPr>
        <p:spPr>
          <a:xfrm>
            <a:off x="63796" y="4782510"/>
            <a:ext cx="276446" cy="276999"/>
          </a:xfrm>
          <a:prstGeom prst="rect">
            <a:avLst/>
          </a:prstGeom>
          <a:noFill/>
        </p:spPr>
        <p:txBody>
          <a:bodyPr wrap="square" rtlCol="0">
            <a:spAutoFit/>
          </a:bodyPr>
          <a:lstStyle/>
          <a:p>
            <a:r>
              <a:rPr lang="en-US" sz="1200" dirty="0" smtClean="0">
                <a:latin typeface="Arial Narrow" panose="020B0606020202030204" pitchFamily="34" charset="0"/>
              </a:rPr>
              <a:t>8</a:t>
            </a:r>
            <a:endParaRPr lang="en-US" sz="1200" dirty="0">
              <a:latin typeface="Arial Narrow" panose="020B0606020202030204" pitchFamily="34" charset="0"/>
            </a:endParaRPr>
          </a:p>
        </p:txBody>
      </p:sp>
    </p:spTree>
    <p:extLst>
      <p:ext uri="{BB962C8B-B14F-4D97-AF65-F5344CB8AC3E}">
        <p14:creationId xmlns:p14="http://schemas.microsoft.com/office/powerpoint/2010/main" val="165264983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6834" cy="5143500"/>
          </a:xfrm>
          <a:prstGeom prst="rect">
            <a:avLst/>
          </a:prstGeom>
        </p:spPr>
      </p:pic>
      <p:pic>
        <p:nvPicPr>
          <p:cNvPr id="5" name="Picture 1"/>
          <p:cNvPicPr>
            <a:picLocks noChangeAspect="1"/>
          </p:cNvPicPr>
          <p:nvPr/>
        </p:nvPicPr>
        <p:blipFill>
          <a:blip r:embed="rId4"/>
          <a:stretch>
            <a:fillRect/>
          </a:stretch>
        </p:blipFill>
        <p:spPr bwMode="auto">
          <a:xfrm>
            <a:off x="7348486" y="4686596"/>
            <a:ext cx="1229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1214" y="52592"/>
            <a:ext cx="7304330" cy="369332"/>
          </a:xfrm>
          <a:prstGeom prst="rect">
            <a:avLst/>
          </a:prstGeom>
          <a:noFill/>
        </p:spPr>
        <p:txBody>
          <a:bodyPr wrap="square" rtlCol="0">
            <a:spAutoFit/>
          </a:bodyPr>
          <a:lstStyle/>
          <a:p>
            <a:r>
              <a:rPr lang="en-US" kern="0" dirty="0" smtClean="0">
                <a:latin typeface="Arial Black"/>
                <a:cs typeface="Arial Black"/>
              </a:rPr>
              <a:t>Dry Ice Storage &amp; Personal Protective Equipment</a:t>
            </a:r>
            <a:endParaRPr lang="en-US" dirty="0">
              <a:latin typeface="Arial Black"/>
              <a:cs typeface="Arial Black"/>
            </a:endParaRPr>
          </a:p>
        </p:txBody>
      </p:sp>
      <p:sp>
        <p:nvSpPr>
          <p:cNvPr id="7" name="TextBox 6"/>
          <p:cNvSpPr txBox="1"/>
          <p:nvPr/>
        </p:nvSpPr>
        <p:spPr>
          <a:xfrm>
            <a:off x="281216" y="337574"/>
            <a:ext cx="6688844" cy="502702"/>
          </a:xfrm>
          <a:prstGeom prst="rect">
            <a:avLst/>
          </a:prstGeom>
          <a:noFill/>
        </p:spPr>
        <p:txBody>
          <a:bodyPr wrap="square" rtlCol="0">
            <a:spAutoFit/>
          </a:bodyPr>
          <a:lstStyle/>
          <a:p>
            <a:pPr>
              <a:lnSpc>
                <a:spcPts val="1640"/>
              </a:lnSpc>
            </a:pPr>
            <a:r>
              <a:rPr lang="en-US" sz="1200" kern="0" spc="50" dirty="0" smtClean="0">
                <a:latin typeface="Arial"/>
              </a:rPr>
              <a:t>Each employee handling dry ice must review the Cryogenic Materials:  Guidelines for Safe Handling Procedure, LAB SAFETY 1011.01</a:t>
            </a:r>
            <a:endParaRPr lang="en-US" sz="1200" kern="0" spc="50" dirty="0">
              <a:latin typeface="Arial"/>
            </a:endParaRPr>
          </a:p>
        </p:txBody>
      </p:sp>
      <p:sp>
        <p:nvSpPr>
          <p:cNvPr id="8" name="TextBox 7"/>
          <p:cNvSpPr txBox="1"/>
          <p:nvPr/>
        </p:nvSpPr>
        <p:spPr>
          <a:xfrm>
            <a:off x="145884" y="971312"/>
            <a:ext cx="3479753" cy="3370153"/>
          </a:xfrm>
          <a:prstGeom prst="rect">
            <a:avLst/>
          </a:prstGeom>
          <a:noFill/>
        </p:spPr>
        <p:txBody>
          <a:bodyPr wrap="square" rtlCol="0">
            <a:spAutoFit/>
          </a:bodyPr>
          <a:lstStyle/>
          <a:p>
            <a:r>
              <a:rPr lang="en-US" sz="1200" b="1" dirty="0"/>
              <a:t> </a:t>
            </a:r>
            <a:r>
              <a:rPr lang="en-US" sz="1100" b="1" u="sng" dirty="0">
                <a:latin typeface="Arial Narrow" panose="020B0606020202030204" pitchFamily="34" charset="0"/>
              </a:rPr>
              <a:t>STORAGE of DRY </a:t>
            </a:r>
            <a:r>
              <a:rPr lang="en-US" sz="1100" b="1" u="sng" dirty="0" smtClean="0">
                <a:latin typeface="Arial Narrow" panose="020B0606020202030204" pitchFamily="34" charset="0"/>
              </a:rPr>
              <a:t>ICE</a:t>
            </a:r>
          </a:p>
          <a:p>
            <a:endParaRPr lang="en-US" sz="1100" dirty="0">
              <a:latin typeface="Arial Narrow" panose="020B0606020202030204" pitchFamily="34" charset="0"/>
            </a:endParaRPr>
          </a:p>
          <a:p>
            <a:pPr marL="171450" lvl="0" indent="-171450">
              <a:buFont typeface="Wingdings" panose="05000000000000000000" pitchFamily="2" charset="2"/>
              <a:buChar char="§"/>
            </a:pPr>
            <a:r>
              <a:rPr lang="en-US" sz="1000" dirty="0">
                <a:latin typeface="Arial Narrow" panose="020B0606020202030204" pitchFamily="34" charset="0"/>
              </a:rPr>
              <a:t>Dry ice is to be stored in well-ventilated locations and placed in insulated and ventilated storage areas, insulated coolers, or special coolers designed for the storage of dry </a:t>
            </a:r>
            <a:r>
              <a:rPr lang="en-US" sz="1000" dirty="0" smtClean="0">
                <a:latin typeface="Arial Narrow" panose="020B0606020202030204" pitchFamily="34" charset="0"/>
              </a:rPr>
              <a:t>ice.</a:t>
            </a:r>
          </a:p>
          <a:p>
            <a:pPr marL="171450" lvl="0" indent="-171450">
              <a:buFont typeface="Wingdings" panose="05000000000000000000" pitchFamily="2" charset="2"/>
              <a:buChar char="§"/>
            </a:pPr>
            <a:r>
              <a:rPr lang="en-US" sz="1000" dirty="0" smtClean="0">
                <a:latin typeface="Arial Narrow" panose="020B0606020202030204" pitchFamily="34" charset="0"/>
              </a:rPr>
              <a:t>Because </a:t>
            </a:r>
            <a:r>
              <a:rPr lang="en-US" sz="1000" dirty="0">
                <a:latin typeface="Arial Narrow" panose="020B0606020202030204" pitchFamily="34" charset="0"/>
              </a:rPr>
              <a:t>of the thermal expansion of dry ice, (one pound of dry ice produces about 250 liters of gaseous carbon dioxide), sufficient gaseous carbon dioxide can be released in a sealed container to cause a pressure explosion. </a:t>
            </a:r>
            <a:endParaRPr lang="en-US" sz="1000" dirty="0" smtClean="0">
              <a:latin typeface="Arial Narrow" panose="020B0606020202030204" pitchFamily="34" charset="0"/>
            </a:endParaRPr>
          </a:p>
          <a:p>
            <a:pPr marL="171450" lvl="0" indent="-171450">
              <a:buFont typeface="Wingdings" panose="05000000000000000000" pitchFamily="2" charset="2"/>
              <a:buChar char="§"/>
            </a:pPr>
            <a:r>
              <a:rPr lang="en-US" sz="1000" dirty="0" smtClean="0">
                <a:latin typeface="Arial Narrow" panose="020B0606020202030204" pitchFamily="34" charset="0"/>
              </a:rPr>
              <a:t>Dry </a:t>
            </a:r>
            <a:r>
              <a:rPr lang="en-US" sz="1000" dirty="0">
                <a:latin typeface="Arial Narrow" panose="020B0606020202030204" pitchFamily="34" charset="0"/>
              </a:rPr>
              <a:t>ice is NEVER to be stored in any type of tightly sealed devices such as an ultra-low freezer or plastic/glass </a:t>
            </a:r>
            <a:r>
              <a:rPr lang="en-US" sz="1000" dirty="0" smtClean="0">
                <a:latin typeface="Arial Narrow" panose="020B0606020202030204" pitchFamily="34" charset="0"/>
              </a:rPr>
              <a:t>container.</a:t>
            </a:r>
          </a:p>
          <a:p>
            <a:pPr marL="171450" lvl="0" indent="-171450">
              <a:buFont typeface="Wingdings" panose="05000000000000000000" pitchFamily="2" charset="2"/>
              <a:buChar char="§"/>
            </a:pPr>
            <a:r>
              <a:rPr lang="en-US" sz="1000" dirty="0" smtClean="0">
                <a:latin typeface="Arial Narrow" panose="020B0606020202030204" pitchFamily="34" charset="0"/>
              </a:rPr>
              <a:t>Dry </a:t>
            </a:r>
            <a:r>
              <a:rPr lang="en-US" sz="1000" dirty="0">
                <a:latin typeface="Arial Narrow" panose="020B0606020202030204" pitchFamily="34" charset="0"/>
              </a:rPr>
              <a:t>ice will sublimate about five to ten pounds every 24 hours (blocks last longer) in a typical storage </a:t>
            </a:r>
            <a:r>
              <a:rPr lang="en-US" sz="1000" dirty="0" smtClean="0">
                <a:latin typeface="Arial Narrow" panose="020B0606020202030204" pitchFamily="34" charset="0"/>
              </a:rPr>
              <a:t>cooler.</a:t>
            </a:r>
          </a:p>
          <a:p>
            <a:pPr marL="171450" lvl="0" indent="-171450">
              <a:buFont typeface="Wingdings" panose="05000000000000000000" pitchFamily="2" charset="2"/>
              <a:buChar char="§"/>
            </a:pPr>
            <a:r>
              <a:rPr lang="en-US" sz="1000" dirty="0" smtClean="0">
                <a:latin typeface="Arial Narrow" panose="020B0606020202030204" pitchFamily="34" charset="0"/>
              </a:rPr>
              <a:t>Normal </a:t>
            </a:r>
            <a:r>
              <a:rPr lang="en-US" sz="1000" dirty="0">
                <a:latin typeface="Arial Narrow" panose="020B0606020202030204" pitchFamily="34" charset="0"/>
              </a:rPr>
              <a:t>air is composed of 78% nitrogen, 21% oxygen, and only 0.04% carbon dioxide. Concentrations greater than 0.5% (5000 ppm) can become dangerous. Storage and operation locations must be periodically surveyed to ensure carbon dioxide levels remain below 5000 ppm </a:t>
            </a:r>
            <a:r>
              <a:rPr lang="en-US" sz="1000" dirty="0" smtClean="0">
                <a:latin typeface="Arial Narrow" panose="020B0606020202030204" pitchFamily="34" charset="0"/>
              </a:rPr>
              <a:t>.</a:t>
            </a:r>
          </a:p>
          <a:p>
            <a:pPr marL="171450" lvl="0" indent="-171450">
              <a:buFont typeface="Wingdings" panose="05000000000000000000" pitchFamily="2" charset="2"/>
              <a:buChar char="§"/>
            </a:pPr>
            <a:r>
              <a:rPr lang="en-US" sz="1000" dirty="0" smtClean="0">
                <a:latin typeface="Arial Narrow" panose="020B0606020202030204" pitchFamily="34" charset="0"/>
              </a:rPr>
              <a:t>Storage </a:t>
            </a:r>
            <a:r>
              <a:rPr lang="en-US" sz="1000" dirty="0">
                <a:latin typeface="Arial Narrow" panose="020B0606020202030204" pitchFamily="34" charset="0"/>
              </a:rPr>
              <a:t>areas have alarm sensors to monitor the carbon dioxide level.  If the warning light or audible alarm is on, fully open the door until the oxygen level returns to normal.</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4859" y="1799138"/>
            <a:ext cx="1647825" cy="1714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373217" y="966735"/>
            <a:ext cx="4961614" cy="738664"/>
          </a:xfrm>
          <a:prstGeom prst="rect">
            <a:avLst/>
          </a:prstGeom>
          <a:noFill/>
        </p:spPr>
        <p:txBody>
          <a:bodyPr wrap="square" rtlCol="0">
            <a:spAutoFit/>
          </a:bodyPr>
          <a:lstStyle/>
          <a:p>
            <a:r>
              <a:rPr lang="en-US" sz="1100" b="1" u="sng" dirty="0" smtClean="0">
                <a:latin typeface="Arial Narrow" panose="020B0606020202030204" pitchFamily="34" charset="0"/>
              </a:rPr>
              <a:t>PERSONAL </a:t>
            </a:r>
            <a:r>
              <a:rPr lang="en-US" sz="1100" b="1" u="sng" dirty="0">
                <a:latin typeface="Arial Narrow" panose="020B0606020202030204" pitchFamily="34" charset="0"/>
              </a:rPr>
              <a:t>PROTECTIVE </a:t>
            </a:r>
            <a:r>
              <a:rPr lang="en-US" sz="1100" b="1" u="sng" dirty="0" smtClean="0">
                <a:latin typeface="Arial Narrow" panose="020B0606020202030204" pitchFamily="34" charset="0"/>
              </a:rPr>
              <a:t>EQUIPMENT</a:t>
            </a:r>
          </a:p>
          <a:p>
            <a:endParaRPr lang="en-US" sz="1100" dirty="0">
              <a:latin typeface="Arial Narrow" panose="020B0606020202030204" pitchFamily="34" charset="0"/>
            </a:endParaRPr>
          </a:p>
          <a:p>
            <a:pPr marL="171450" lvl="0" indent="-171450">
              <a:buFont typeface="Wingdings" panose="05000000000000000000" pitchFamily="2" charset="2"/>
              <a:buChar char="§"/>
            </a:pPr>
            <a:r>
              <a:rPr lang="en-US" sz="1000" dirty="0">
                <a:latin typeface="Arial Narrow" panose="020B0606020202030204" pitchFamily="34" charset="0"/>
              </a:rPr>
              <a:t>Protective Gloves: Impermeable/loose fitting (</a:t>
            </a:r>
            <a:r>
              <a:rPr lang="en-US" sz="1000" dirty="0" smtClean="0">
                <a:latin typeface="Arial Narrow" panose="020B0606020202030204" pitchFamily="34" charset="0"/>
              </a:rPr>
              <a:t>leather)</a:t>
            </a:r>
          </a:p>
          <a:p>
            <a:pPr marL="171450" lvl="0" indent="-171450">
              <a:buFont typeface="Wingdings" panose="05000000000000000000" pitchFamily="2" charset="2"/>
              <a:buChar char="§"/>
            </a:pPr>
            <a:r>
              <a:rPr lang="en-US" sz="1000" dirty="0" smtClean="0">
                <a:latin typeface="Arial Narrow" panose="020B0606020202030204" pitchFamily="34" charset="0"/>
              </a:rPr>
              <a:t>Eye </a:t>
            </a:r>
            <a:r>
              <a:rPr lang="en-US" sz="1000" dirty="0">
                <a:latin typeface="Arial Narrow" panose="020B0606020202030204" pitchFamily="34" charset="0"/>
              </a:rPr>
              <a:t>Protection: Safety glasses</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4416" y="1799138"/>
            <a:ext cx="1737360" cy="17373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1748" y="3428578"/>
            <a:ext cx="3436738"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3796" y="4782510"/>
            <a:ext cx="276446" cy="276999"/>
          </a:xfrm>
          <a:prstGeom prst="rect">
            <a:avLst/>
          </a:prstGeom>
          <a:noFill/>
        </p:spPr>
        <p:txBody>
          <a:bodyPr wrap="square" rtlCol="0">
            <a:spAutoFit/>
          </a:bodyPr>
          <a:lstStyle/>
          <a:p>
            <a:r>
              <a:rPr lang="en-US" sz="1200" dirty="0" smtClean="0">
                <a:solidFill>
                  <a:schemeClr val="bg1"/>
                </a:solidFill>
                <a:latin typeface="Arial Narrow" panose="020B0606020202030204" pitchFamily="34" charset="0"/>
              </a:rPr>
              <a:t>9</a:t>
            </a:r>
            <a:endParaRPr lang="en-US" sz="1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4960232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randed Powerpoint Template_ 16x9 ra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Branded Powerpoint Template_ 16x9 ratio</Template>
  <TotalTime>7290</TotalTime>
  <Words>2123</Words>
  <Application>Microsoft Office PowerPoint</Application>
  <PresentationFormat>On-screen Show (16:9)</PresentationFormat>
  <Paragraphs>199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Branded Powerpoint Template_ 16x9 ratio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Parks, Nichole G</dc:creator>
  <cp:lastModifiedBy>Parks, Nichole G</cp:lastModifiedBy>
  <cp:revision>67</cp:revision>
  <cp:lastPrinted>2019-02-26T18:00:19Z</cp:lastPrinted>
  <dcterms:created xsi:type="dcterms:W3CDTF">2016-11-30T14:59:08Z</dcterms:created>
  <dcterms:modified xsi:type="dcterms:W3CDTF">2019-03-05T14:51:08Z</dcterms:modified>
</cp:coreProperties>
</file>