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238376"/>
            <a:ext cx="9144000" cy="1209674"/>
          </a:xfrm>
        </p:spPr>
        <p:txBody>
          <a:bodyPr anchor="t" anchorCtr="0">
            <a:normAutofit/>
          </a:bodyPr>
          <a:lstStyle>
            <a:lvl1pPr algn="l">
              <a:defRPr sz="4800"/>
            </a:lvl1pPr>
          </a:lstStyle>
          <a:p>
            <a:r>
              <a:rPr lang="en-US" dirty="0"/>
              <a:t>Click to edit Presentation Title</a:t>
            </a:r>
          </a:p>
        </p:txBody>
      </p:sp>
      <p:sp>
        <p:nvSpPr>
          <p:cNvPr id="3" name="Subtitle 2"/>
          <p:cNvSpPr>
            <a:spLocks noGrp="1"/>
          </p:cNvSpPr>
          <p:nvPr>
            <p:ph type="subTitle" idx="1" hasCustomPrompt="1"/>
          </p:nvPr>
        </p:nvSpPr>
        <p:spPr>
          <a:xfrm>
            <a:off x="1524000" y="3797820"/>
            <a:ext cx="9144000" cy="1655762"/>
          </a:xfrm>
        </p:spPr>
        <p:txBody>
          <a:bodyPr>
            <a:normAutofit/>
          </a:bodyPr>
          <a:lstStyle>
            <a:lvl1pPr marL="0" indent="0" algn="l">
              <a:buNone/>
              <a:defRPr sz="20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p:txBody>
      </p:sp>
      <p:sp>
        <p:nvSpPr>
          <p:cNvPr id="8" name="Rectangle 7"/>
          <p:cNvSpPr/>
          <p:nvPr userDrawn="1"/>
        </p:nvSpPr>
        <p:spPr>
          <a:xfrm>
            <a:off x="0" y="5833533"/>
            <a:ext cx="12192000" cy="1024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53436" y="6122113"/>
            <a:ext cx="1585173"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ject 18"/>
          <p:cNvSpPr>
            <a:spLocks noChangeAspect="1"/>
          </p:cNvSpPr>
          <p:nvPr userDrawn="1"/>
        </p:nvSpPr>
        <p:spPr>
          <a:xfrm>
            <a:off x="0" y="5756987"/>
            <a:ext cx="12192000" cy="146206"/>
          </a:xfrm>
          <a:custGeom>
            <a:avLst/>
            <a:gdLst/>
            <a:ahLst/>
            <a:cxnLst/>
            <a:rect l="l" t="t" r="r" b="b"/>
            <a:pathLst>
              <a:path w="20104100" h="241300">
                <a:moveTo>
                  <a:pt x="0" y="240830"/>
                </a:moveTo>
                <a:lnTo>
                  <a:pt x="20104099" y="240830"/>
                </a:lnTo>
                <a:lnTo>
                  <a:pt x="20104099" y="0"/>
                </a:lnTo>
                <a:lnTo>
                  <a:pt x="0" y="0"/>
                </a:lnTo>
                <a:lnTo>
                  <a:pt x="0" y="240830"/>
                </a:lnTo>
                <a:close/>
              </a:path>
            </a:pathLst>
          </a:custGeom>
          <a:solidFill>
            <a:srgbClr val="00AED7"/>
          </a:solidFill>
        </p:spPr>
        <p:txBody>
          <a:bodyPr wrap="square" lIns="0" tIns="0" rIns="0" bIns="0" rtlCol="0"/>
          <a:lstStyle/>
          <a:p>
            <a:endParaRPr sz="2969" dirty="0"/>
          </a:p>
        </p:txBody>
      </p:sp>
      <p:sp>
        <p:nvSpPr>
          <p:cNvPr id="13" name="Rectangle 12"/>
          <p:cNvSpPr/>
          <p:nvPr userDrawn="1"/>
        </p:nvSpPr>
        <p:spPr>
          <a:xfrm flipV="1">
            <a:off x="1608670" y="3522979"/>
            <a:ext cx="4138863" cy="45719"/>
          </a:xfrm>
          <a:prstGeom prst="rect">
            <a:avLst/>
          </a:prstGeom>
          <a:solidFill>
            <a:srgbClr val="00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Placeholder 23"/>
          <p:cNvSpPr>
            <a:spLocks noGrp="1"/>
          </p:cNvSpPr>
          <p:nvPr>
            <p:ph type="body" sz="quarter" idx="10" hasCustomPrompt="1"/>
          </p:nvPr>
        </p:nvSpPr>
        <p:spPr>
          <a:xfrm>
            <a:off x="1523999" y="876301"/>
            <a:ext cx="9144001" cy="1352549"/>
          </a:xfrm>
        </p:spPr>
        <p:txBody>
          <a:bodyPr anchor="b" anchorCtr="0">
            <a:noAutofit/>
          </a:bodyPr>
          <a:lstStyle>
            <a:lvl1pPr marL="0" indent="0">
              <a:buNone/>
              <a:defRPr sz="3600" b="0" baseline="0"/>
            </a:lvl1pPr>
          </a:lstStyle>
          <a:p>
            <a:pPr lvl="0"/>
            <a:r>
              <a:rPr lang="en-US" dirty="0"/>
              <a:t>Click to edit Business Unit</a:t>
            </a:r>
          </a:p>
        </p:txBody>
      </p:sp>
    </p:spTree>
    <p:extLst>
      <p:ext uri="{BB962C8B-B14F-4D97-AF65-F5344CB8AC3E}">
        <p14:creationId xmlns:p14="http://schemas.microsoft.com/office/powerpoint/2010/main" val="300108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7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543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890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3818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570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881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446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89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244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526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705258"/>
          </a:xfrm>
          <a:prstGeom prst="rect">
            <a:avLst/>
          </a:prstGeom>
          <a:solidFill>
            <a:srgbClr val="002C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object 18"/>
          <p:cNvSpPr>
            <a:spLocks noChangeAspect="1"/>
          </p:cNvSpPr>
          <p:nvPr userDrawn="1"/>
        </p:nvSpPr>
        <p:spPr>
          <a:xfrm>
            <a:off x="0" y="6705258"/>
            <a:ext cx="12198096" cy="154793"/>
          </a:xfrm>
          <a:custGeom>
            <a:avLst/>
            <a:gdLst/>
            <a:ahLst/>
            <a:cxnLst/>
            <a:rect l="l" t="t" r="r" b="b"/>
            <a:pathLst>
              <a:path w="20104100" h="241300">
                <a:moveTo>
                  <a:pt x="0" y="240830"/>
                </a:moveTo>
                <a:lnTo>
                  <a:pt x="20104099" y="240830"/>
                </a:lnTo>
                <a:lnTo>
                  <a:pt x="20104099" y="0"/>
                </a:lnTo>
                <a:lnTo>
                  <a:pt x="0" y="0"/>
                </a:lnTo>
                <a:lnTo>
                  <a:pt x="0" y="240830"/>
                </a:lnTo>
                <a:close/>
              </a:path>
            </a:pathLst>
          </a:custGeom>
          <a:solidFill>
            <a:srgbClr val="00AED7"/>
          </a:solidFill>
        </p:spPr>
        <p:txBody>
          <a:bodyPr wrap="square" lIns="0" tIns="0" rIns="0" bIns="0" rtlCol="0"/>
          <a:lstStyle/>
          <a:p>
            <a:endParaRPr sz="2969" dirty="0"/>
          </a:p>
        </p:txBody>
      </p:sp>
      <p:sp>
        <p:nvSpPr>
          <p:cNvPr id="4" name="TextBox 3"/>
          <p:cNvSpPr txBox="1"/>
          <p:nvPr userDrawn="1"/>
        </p:nvSpPr>
        <p:spPr>
          <a:xfrm>
            <a:off x="11139192" y="6424050"/>
            <a:ext cx="1030357" cy="261610"/>
          </a:xfrm>
          <a:prstGeom prst="rect">
            <a:avLst/>
          </a:prstGeom>
          <a:noFill/>
        </p:spPr>
        <p:txBody>
          <a:bodyPr wrap="square" rtlCol="0">
            <a:spAutoFit/>
          </a:bodyPr>
          <a:lstStyle/>
          <a:p>
            <a:pPr algn="r"/>
            <a:fld id="{E0ED505D-2012-433D-AE63-6E8FB8ACC122}" type="slidenum">
              <a:rPr lang="en-US" sz="1100" smtClean="0">
                <a:solidFill>
                  <a:schemeClr val="bg1"/>
                </a:solidFill>
              </a:rPr>
              <a:pPr algn="r"/>
              <a:t>‹#›</a:t>
            </a:fld>
            <a:endParaRPr lang="en-US" sz="1100" dirty="0">
              <a:solidFill>
                <a:schemeClr val="bg1"/>
              </a:solidFill>
            </a:endParaRPr>
          </a:p>
        </p:txBody>
      </p:sp>
    </p:spTree>
    <p:extLst>
      <p:ext uri="{BB962C8B-B14F-4D97-AF65-F5344CB8AC3E}">
        <p14:creationId xmlns:p14="http://schemas.microsoft.com/office/powerpoint/2010/main" val="2009571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82320" y="1016000"/>
            <a:ext cx="10617200" cy="4328160"/>
          </a:xfrm>
          <a:solidFill>
            <a:schemeClr val="tx2"/>
          </a:solidFill>
        </p:spPr>
        <p:txBody>
          <a:bodyPr>
            <a:noAutofit/>
          </a:bodyPr>
          <a:lstStyle/>
          <a:p>
            <a:r>
              <a:rPr lang="en-US" sz="1600" b="1" i="0" dirty="0">
                <a:solidFill>
                  <a:schemeClr val="accent1"/>
                </a:solidFill>
              </a:rPr>
              <a:t>WHO:</a:t>
            </a:r>
            <a:r>
              <a:rPr lang="en-US" sz="1600" i="0" dirty="0">
                <a:solidFill>
                  <a:schemeClr val="accent1"/>
                </a:solidFill>
              </a:rPr>
              <a:t> </a:t>
            </a:r>
            <a:r>
              <a:rPr lang="en-US" sz="1600" i="0" dirty="0"/>
              <a:t>PAT (Pre-Admit Testing) patients for testing prior to procedures/surgeries – patients where the number of positive test results are expected to be low. </a:t>
            </a:r>
          </a:p>
          <a:p>
            <a:r>
              <a:rPr lang="en-US" sz="1600" b="1" i="0" dirty="0">
                <a:solidFill>
                  <a:schemeClr val="accent1"/>
                </a:solidFill>
              </a:rPr>
              <a:t>WHAT:</a:t>
            </a:r>
            <a:r>
              <a:rPr lang="en-US" sz="1600" i="0" dirty="0">
                <a:solidFill>
                  <a:schemeClr val="accent1"/>
                </a:solidFill>
              </a:rPr>
              <a:t> </a:t>
            </a:r>
            <a:r>
              <a:rPr lang="en-US" sz="1600" i="0" dirty="0"/>
              <a:t>Pool Testing means combining respiratory samples from more than 1 patient and conducting one lab test on the combined pool of samples to detect SARS-CoV-2 (the virus that causes COVID-19). </a:t>
            </a:r>
          </a:p>
          <a:p>
            <a:pPr lvl="1" algn="l"/>
            <a:r>
              <a:rPr lang="en-US" sz="1600" dirty="0"/>
              <a:t>At this time, BayCare plans to limit pooling of samples to two (2) patient samples per batch.  </a:t>
            </a:r>
          </a:p>
          <a:p>
            <a:pPr lvl="1" algn="l"/>
            <a:r>
              <a:rPr lang="en-US" sz="1600" dirty="0"/>
              <a:t>If the pooled test is </a:t>
            </a:r>
            <a:r>
              <a:rPr lang="en-US" sz="1600" b="1" dirty="0"/>
              <a:t>negative</a:t>
            </a:r>
            <a:r>
              <a:rPr lang="en-US" sz="1600" dirty="0"/>
              <a:t>, all of the samples can be presumed negative with the single test (all people who provided samples can be assumed to test negative for SARS-CoV-2). </a:t>
            </a:r>
          </a:p>
          <a:p>
            <a:pPr lvl="1" algn="l"/>
            <a:r>
              <a:rPr lang="en-US" sz="1600" dirty="0"/>
              <a:t>If the pooled test result is </a:t>
            </a:r>
            <a:r>
              <a:rPr lang="en-US" sz="1600" b="1" dirty="0"/>
              <a:t>positive</a:t>
            </a:r>
            <a:r>
              <a:rPr lang="en-US" sz="1600" dirty="0"/>
              <a:t>, each of the samples in the pool will need to be tested individually to determine which samples are positive (usually can be run with the same initial swab and typically does not require an additional sample collection).</a:t>
            </a:r>
          </a:p>
          <a:p>
            <a:r>
              <a:rPr lang="en-US" sz="1600" b="1" i="0" dirty="0">
                <a:solidFill>
                  <a:schemeClr val="accent1"/>
                </a:solidFill>
              </a:rPr>
              <a:t>WHERE:</a:t>
            </a:r>
            <a:r>
              <a:rPr lang="en-US" sz="1600" i="0" dirty="0">
                <a:solidFill>
                  <a:schemeClr val="accent1"/>
                </a:solidFill>
              </a:rPr>
              <a:t> </a:t>
            </a:r>
            <a:r>
              <a:rPr lang="en-US" sz="1600" i="0" dirty="0"/>
              <a:t>PAT (Pre-Admission Testing) is performed at BayCare Esoteric Laboratory</a:t>
            </a:r>
          </a:p>
          <a:p>
            <a:r>
              <a:rPr lang="en-US" sz="1600" b="1" i="0" dirty="0">
                <a:solidFill>
                  <a:schemeClr val="accent1"/>
                </a:solidFill>
              </a:rPr>
              <a:t>WHEN:</a:t>
            </a:r>
            <a:r>
              <a:rPr lang="en-US" sz="1600" i="0" dirty="0">
                <a:solidFill>
                  <a:schemeClr val="accent1"/>
                </a:solidFill>
              </a:rPr>
              <a:t> </a:t>
            </a:r>
            <a:r>
              <a:rPr lang="en-US" sz="1600" i="0" dirty="0"/>
              <a:t>Pooled Testing goes went </a:t>
            </a:r>
            <a:r>
              <a:rPr lang="en-US" sz="1600" b="1" i="0" dirty="0"/>
              <a:t>live August 24, 2020</a:t>
            </a:r>
          </a:p>
          <a:p>
            <a:r>
              <a:rPr lang="en-US" sz="1600" b="1" i="0" dirty="0">
                <a:solidFill>
                  <a:schemeClr val="accent1"/>
                </a:solidFill>
              </a:rPr>
              <a:t>WHY:</a:t>
            </a:r>
            <a:r>
              <a:rPr lang="en-US" sz="1600" i="0" dirty="0">
                <a:solidFill>
                  <a:schemeClr val="accent1"/>
                </a:solidFill>
              </a:rPr>
              <a:t> </a:t>
            </a:r>
            <a:r>
              <a:rPr lang="en-US" sz="1600" i="0" dirty="0"/>
              <a:t>Allows labs to test more samples with fewer testing materials</a:t>
            </a:r>
          </a:p>
          <a:p>
            <a:r>
              <a:rPr lang="en-US" sz="1600" b="1" i="0" dirty="0">
                <a:solidFill>
                  <a:schemeClr val="accent1"/>
                </a:solidFill>
              </a:rPr>
              <a:t>WHAT DOES THIS MEAN TO ME:</a:t>
            </a:r>
            <a:r>
              <a:rPr lang="en-US" sz="1600" i="0" dirty="0">
                <a:solidFill>
                  <a:schemeClr val="accent1"/>
                </a:solidFill>
              </a:rPr>
              <a:t> </a:t>
            </a:r>
          </a:p>
          <a:p>
            <a:pPr lvl="1" algn="l"/>
            <a:r>
              <a:rPr lang="en-US" sz="1600" dirty="0"/>
              <a:t>No change in process other than for the lab (on the back end) </a:t>
            </a:r>
          </a:p>
          <a:p>
            <a:pPr lvl="1" algn="l"/>
            <a:r>
              <a:rPr lang="en-US" sz="1600" dirty="0"/>
              <a:t>You will notice a new interpretation on the results for patients who are tested via pooled testing</a:t>
            </a:r>
          </a:p>
        </p:txBody>
      </p:sp>
      <p:sp>
        <p:nvSpPr>
          <p:cNvPr id="5" name="Text Placeholder 4"/>
          <p:cNvSpPr>
            <a:spLocks noGrp="1"/>
          </p:cNvSpPr>
          <p:nvPr>
            <p:ph type="body" sz="quarter" idx="10"/>
          </p:nvPr>
        </p:nvSpPr>
        <p:spPr>
          <a:xfrm>
            <a:off x="487681" y="114301"/>
            <a:ext cx="11399519" cy="901699"/>
          </a:xfrm>
        </p:spPr>
        <p:txBody>
          <a:bodyPr/>
          <a:lstStyle/>
          <a:p>
            <a:r>
              <a:rPr lang="en-US" b="1" dirty="0"/>
              <a:t>5Ws - </a:t>
            </a:r>
            <a:r>
              <a:rPr lang="en-US" dirty="0"/>
              <a:t>Pooled Testing for PAT (Pre-Admission Testing)</a:t>
            </a:r>
          </a:p>
        </p:txBody>
      </p:sp>
    </p:spTree>
    <p:extLst>
      <p:ext uri="{BB962C8B-B14F-4D97-AF65-F5344CB8AC3E}">
        <p14:creationId xmlns:p14="http://schemas.microsoft.com/office/powerpoint/2010/main" val="138336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BayCare Brand Colors">
      <a:dk1>
        <a:srgbClr val="FFFFFF"/>
      </a:dk1>
      <a:lt1>
        <a:srgbClr val="FFFFFF"/>
      </a:lt1>
      <a:dk2>
        <a:srgbClr val="002C77"/>
      </a:dk2>
      <a:lt2>
        <a:srgbClr val="6E267B"/>
      </a:lt2>
      <a:accent1>
        <a:srgbClr val="00AFD8"/>
      </a:accent1>
      <a:accent2>
        <a:srgbClr val="009944"/>
      </a:accent2>
      <a:accent3>
        <a:srgbClr val="F0AB00"/>
      </a:accent3>
      <a:accent4>
        <a:srgbClr val="C60C30"/>
      </a:accent4>
      <a:accent5>
        <a:srgbClr val="C9CAC8"/>
      </a:accent5>
      <a:accent6>
        <a:srgbClr val="DCA9E5"/>
      </a:accent6>
      <a:hlink>
        <a:srgbClr val="F2F2F2"/>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251</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1_Office Theme</vt:lpstr>
      <vt:lpstr>PowerPoint Presentation</vt:lpstr>
    </vt:vector>
  </TitlesOfParts>
  <Company>Baycare Heatlh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Arline, Laura</dc:creator>
  <cp:lastModifiedBy>Rishe, Amy E.</cp:lastModifiedBy>
  <cp:revision>7</cp:revision>
  <dcterms:created xsi:type="dcterms:W3CDTF">2018-10-29T23:05:23Z</dcterms:created>
  <dcterms:modified xsi:type="dcterms:W3CDTF">2020-09-01T15:23:54Z</dcterms:modified>
</cp:coreProperties>
</file>