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lich, Ryan Ford" initials="RRF" lastIdx="1" clrIdx="0">
    <p:extLst>
      <p:ext uri="{19B8F6BF-5375-455C-9EA6-DF929625EA0E}">
        <p15:presenceInfo xmlns:p15="http://schemas.microsoft.com/office/powerpoint/2012/main" userId="S::rrelich@iu.edu::384f05cb-46df-4b89-a187-7d31dd1971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0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80" y="8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4A87F-F116-4732-BF47-B5662393704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BF0E4-EADD-4628-B78E-698CACF63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0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9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4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9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8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0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2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E6E4-771B-42A6-9F80-3A18A58923C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3D2AD-7EBA-4B39-A191-F1A001DF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4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dc.gov/std/treatment-guidelines/mycoplasmagenitalium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3200" y="101856"/>
            <a:ext cx="882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Franklin Gothic Book" panose="020B0503020102020204" pitchFamily="34" charset="0"/>
              </a:rPr>
              <a:t>Clinical Laboratory Testing and Treatment Algorithm for </a:t>
            </a:r>
            <a:r>
              <a:rPr lang="en-US" sz="2400" b="1" i="1" dirty="0">
                <a:latin typeface="Franklin Gothic Book" panose="020B0503020102020204" pitchFamily="34" charset="0"/>
              </a:rPr>
              <a:t>Mycoplasma </a:t>
            </a:r>
            <a:r>
              <a:rPr lang="en-US" sz="2400" b="1" i="1" dirty="0" err="1">
                <a:latin typeface="Franklin Gothic Book" panose="020B0503020102020204" pitchFamily="34" charset="0"/>
              </a:rPr>
              <a:t>genitalium</a:t>
            </a:r>
            <a:r>
              <a:rPr lang="en-US" sz="2400" b="1" i="1" dirty="0">
                <a:latin typeface="Franklin Gothic Book" panose="020B0503020102020204" pitchFamily="34" charset="0"/>
              </a:rPr>
              <a:t> </a:t>
            </a:r>
            <a:r>
              <a:rPr lang="en-US" sz="2400" b="1" dirty="0">
                <a:latin typeface="Franklin Gothic Book" panose="020B0503020102020204" pitchFamily="34" charset="0"/>
              </a:rPr>
              <a:t>Infection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00336" y="2216094"/>
            <a:ext cx="6446308" cy="11695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Franklin Gothic Book" panose="020B0503020102020204" pitchFamily="34" charset="0"/>
              </a:rPr>
              <a:t>Patient with persistent urethritis or cervicitis and negative testing for Chlamydia, Gonorrhea, and </a:t>
            </a:r>
            <a:r>
              <a:rPr lang="en-US" sz="1400" dirty="0" err="1">
                <a:latin typeface="Franklin Gothic Book" panose="020B0503020102020204" pitchFamily="34" charset="0"/>
              </a:rPr>
              <a:t>Trichomoniasis</a:t>
            </a:r>
            <a:r>
              <a:rPr lang="en-US" sz="1400" dirty="0">
                <a:latin typeface="Franklin Gothic Book" panose="020B0503020102020204" pitchFamily="34" charset="0"/>
              </a:rPr>
              <a:t> </a:t>
            </a:r>
            <a:r>
              <a:rPr lang="en-US" sz="1400" b="1" dirty="0">
                <a:latin typeface="Franklin Gothic Book" panose="020B0503020102020204" pitchFamily="34" charset="0"/>
              </a:rPr>
              <a:t>OR </a:t>
            </a:r>
          </a:p>
          <a:p>
            <a:pPr algn="ctr"/>
            <a:r>
              <a:rPr lang="en-US" sz="1400" dirty="0">
                <a:latin typeface="Franklin Gothic Book" panose="020B0503020102020204" pitchFamily="34" charset="0"/>
              </a:rPr>
              <a:t>Persistent urethritis or cervicitis despite treatment for Chlamydia, Gonorrhea or Trichomoniasis OR</a:t>
            </a:r>
          </a:p>
          <a:p>
            <a:pPr algn="ctr"/>
            <a:r>
              <a:rPr lang="en-US" sz="1400" dirty="0">
                <a:latin typeface="Franklin Gothic Book" panose="020B0503020102020204" pitchFamily="34" charset="0"/>
              </a:rPr>
              <a:t>Concern for Pelvic Inflammatory Disease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001849" y="4760234"/>
            <a:ext cx="1188763" cy="24622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Franklin Gothic Book" panose="020B0503020102020204" pitchFamily="34" charset="0"/>
              </a:rPr>
              <a:t>(+) Positive</a:t>
            </a:r>
            <a:endParaRPr lang="en-US" sz="1000" b="1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458882" y="4758396"/>
            <a:ext cx="947492" cy="24622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Franklin Gothic Book" panose="020B0503020102020204" pitchFamily="34" charset="0"/>
              </a:rPr>
              <a:t>(-) Negative</a:t>
            </a:r>
            <a:endParaRPr lang="en-US" sz="1000" b="1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>
            <a:off x="6123490" y="3390230"/>
            <a:ext cx="1" cy="18748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438AFB-7AD9-49DA-AE9C-1D30ABEF4220}"/>
              </a:ext>
            </a:extLst>
          </p:cNvPr>
          <p:cNvCxnSpPr/>
          <p:nvPr/>
        </p:nvCxnSpPr>
        <p:spPr>
          <a:xfrm flipH="1">
            <a:off x="3596231" y="5010760"/>
            <a:ext cx="202" cy="3443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224021-7662-4892-908F-CB0B7FEDF6CC}"/>
              </a:ext>
            </a:extLst>
          </p:cNvPr>
          <p:cNvCxnSpPr/>
          <p:nvPr/>
        </p:nvCxnSpPr>
        <p:spPr>
          <a:xfrm flipH="1">
            <a:off x="3582786" y="4321453"/>
            <a:ext cx="1" cy="4344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15686E3-E92D-47F7-9194-59374C7D1D63}"/>
              </a:ext>
            </a:extLst>
          </p:cNvPr>
          <p:cNvSpPr txBox="1"/>
          <p:nvPr/>
        </p:nvSpPr>
        <p:spPr>
          <a:xfrm>
            <a:off x="1463041" y="5424830"/>
            <a:ext cx="423949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Franklin Gothic Book" panose="020B0503020102020204" pitchFamily="34" charset="0"/>
              </a:rPr>
              <a:t>Treatment Recommended</a:t>
            </a:r>
            <a:endParaRPr lang="en-US" sz="1000" b="1" i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00" b="1" i="1" dirty="0">
                <a:latin typeface="Franklin Gothic Book" panose="020B0503020102020204" pitchFamily="34" charset="0"/>
              </a:rPr>
              <a:t>Doxycycline 100mg po q12hrs x7 days, then IF STILL SYMPTOMATIC follow with moxifloxacin 400 mg po </a:t>
            </a:r>
            <a:r>
              <a:rPr lang="en-US" sz="1000" b="1" i="1" dirty="0" err="1">
                <a:latin typeface="Franklin Gothic Book" panose="020B0503020102020204" pitchFamily="34" charset="0"/>
              </a:rPr>
              <a:t>qday</a:t>
            </a:r>
            <a:r>
              <a:rPr lang="en-US" sz="1000" b="1" i="1" dirty="0">
                <a:latin typeface="Franklin Gothic Book" panose="020B0503020102020204" pitchFamily="34" charset="0"/>
              </a:rPr>
              <a:t> x 7 days</a:t>
            </a:r>
          </a:p>
          <a:p>
            <a:pPr algn="ctr"/>
            <a:r>
              <a:rPr lang="en-US" sz="1000" b="1" i="1" dirty="0">
                <a:latin typeface="Franklin Gothic Book" panose="020B0503020102020204" pitchFamily="34" charset="0"/>
              </a:rPr>
              <a:t>Pregnant Patients: moxifloxacin 400 mg po </a:t>
            </a:r>
            <a:r>
              <a:rPr lang="en-US" sz="1000" b="1" i="1" dirty="0" err="1">
                <a:latin typeface="Franklin Gothic Book" panose="020B0503020102020204" pitchFamily="34" charset="0"/>
              </a:rPr>
              <a:t>qday</a:t>
            </a:r>
            <a:r>
              <a:rPr lang="en-US" sz="1000" b="1" i="1" dirty="0">
                <a:latin typeface="Franklin Gothic Book" panose="020B0503020102020204" pitchFamily="34" charset="0"/>
              </a:rPr>
              <a:t> x 14 days </a:t>
            </a:r>
          </a:p>
          <a:p>
            <a:pPr algn="ctr"/>
            <a:endParaRPr lang="en-US" sz="1000" b="1" i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00" b="1" i="1" dirty="0">
                <a:latin typeface="Franklin Gothic Book" panose="020B0503020102020204" pitchFamily="34" charset="0"/>
              </a:rPr>
              <a:t>For full recommendations see </a:t>
            </a:r>
            <a:r>
              <a:rPr lang="en-US" sz="1000" b="1" i="1" dirty="0">
                <a:latin typeface="Franklin Gothic Book" panose="020B0503020102020204" pitchFamily="34" charset="0"/>
                <a:hlinkClick r:id="rId2"/>
              </a:rPr>
              <a:t>2021 CDC STI Treatment Guidelines</a:t>
            </a:r>
            <a:endParaRPr lang="en-US" sz="1000" b="1" i="1" dirty="0">
              <a:latin typeface="Franklin Gothic Book" panose="020B05030201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DD9979-7A9E-4665-8C22-9F3AE08ECA72}"/>
              </a:ext>
            </a:extLst>
          </p:cNvPr>
          <p:cNvSpPr txBox="1"/>
          <p:nvPr/>
        </p:nvSpPr>
        <p:spPr>
          <a:xfrm>
            <a:off x="7926647" y="5424830"/>
            <a:ext cx="2085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Franklin Gothic Book" panose="020B0503020102020204" pitchFamily="34" charset="0"/>
              </a:rPr>
              <a:t>Consider Re-Testing For Chlamydia, Gonorrhea, and Trichomoniasis or Refer to Specialist (Urology, Gynecology, or Bellflower Clinic)</a:t>
            </a:r>
            <a:endParaRPr lang="en-US" sz="1000" b="1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0A8BBB1-0596-7040-9675-99E4500C32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28" b="16336"/>
          <a:stretch/>
        </p:blipFill>
        <p:spPr bwMode="auto">
          <a:xfrm>
            <a:off x="9434426" y="187705"/>
            <a:ext cx="2627835" cy="115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336FCD82-7D50-4149-AA0D-D499FED6E5DC}"/>
              </a:ext>
            </a:extLst>
          </p:cNvPr>
          <p:cNvSpPr txBox="1"/>
          <p:nvPr/>
        </p:nvSpPr>
        <p:spPr>
          <a:xfrm>
            <a:off x="4336987" y="3577716"/>
            <a:ext cx="3547361" cy="4924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Franklin Gothic Book" panose="020B0503020102020204" pitchFamily="34" charset="0"/>
              </a:rPr>
              <a:t>Consider Testing for </a:t>
            </a:r>
            <a:r>
              <a:rPr lang="en-US" sz="1400" i="1" dirty="0">
                <a:latin typeface="Franklin Gothic Book" panose="020B0503020102020204" pitchFamily="34" charset="0"/>
              </a:rPr>
              <a:t>Mycoplasma </a:t>
            </a:r>
            <a:r>
              <a:rPr lang="en-US" sz="1400" i="1" dirty="0" err="1">
                <a:latin typeface="Franklin Gothic Book" panose="020B0503020102020204" pitchFamily="34" charset="0"/>
              </a:rPr>
              <a:t>genitalium</a:t>
            </a:r>
            <a:endParaRPr lang="en-US" sz="1400" dirty="0">
              <a:latin typeface="Franklin Gothic Book" panose="020B0503020102020204" pitchFamily="34" charset="0"/>
            </a:endParaRPr>
          </a:p>
          <a:p>
            <a:pPr algn="ctr"/>
            <a:r>
              <a:rPr lang="en-US" sz="1200" b="1" dirty="0">
                <a:latin typeface="Franklin Gothic Book" panose="020B0503020102020204" pitchFamily="34" charset="0"/>
              </a:rPr>
              <a:t>Cerner Test Name: </a:t>
            </a:r>
            <a:r>
              <a:rPr lang="en-US" sz="1200" b="1" dirty="0">
                <a:highlight>
                  <a:srgbClr val="FFFF00"/>
                </a:highlight>
                <a:latin typeface="Franklin Gothic Book" panose="020B0503020102020204" pitchFamily="34" charset="0"/>
              </a:rPr>
              <a:t>MG PCR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5DBFFC7-414C-6542-9531-502F7DA33057}"/>
              </a:ext>
            </a:extLst>
          </p:cNvPr>
          <p:cNvCxnSpPr>
            <a:cxnSpLocks/>
          </p:cNvCxnSpPr>
          <p:nvPr/>
        </p:nvCxnSpPr>
        <p:spPr>
          <a:xfrm>
            <a:off x="3582786" y="4321453"/>
            <a:ext cx="535217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82D8EAC-BD5D-D54E-BDC7-0C2B1BA12203}"/>
              </a:ext>
            </a:extLst>
          </p:cNvPr>
          <p:cNvCxnSpPr/>
          <p:nvPr/>
        </p:nvCxnSpPr>
        <p:spPr>
          <a:xfrm flipH="1">
            <a:off x="8932628" y="5010760"/>
            <a:ext cx="202" cy="3443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94DA916-96AC-484F-811D-75333CEB1748}"/>
              </a:ext>
            </a:extLst>
          </p:cNvPr>
          <p:cNvCxnSpPr>
            <a:cxnSpLocks/>
          </p:cNvCxnSpPr>
          <p:nvPr/>
        </p:nvCxnSpPr>
        <p:spPr>
          <a:xfrm>
            <a:off x="6126287" y="4096734"/>
            <a:ext cx="0" cy="23675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050B007-698A-DC45-AF0F-8280146AF9BB}"/>
              </a:ext>
            </a:extLst>
          </p:cNvPr>
          <p:cNvCxnSpPr/>
          <p:nvPr/>
        </p:nvCxnSpPr>
        <p:spPr>
          <a:xfrm flipH="1">
            <a:off x="8932628" y="4310425"/>
            <a:ext cx="1" cy="4344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1C2488E-1B90-465A-B61E-86BEFF5E0881}"/>
              </a:ext>
            </a:extLst>
          </p:cNvPr>
          <p:cNvSpPr txBox="1"/>
          <p:nvPr/>
        </p:nvSpPr>
        <p:spPr>
          <a:xfrm>
            <a:off x="2882846" y="1126846"/>
            <a:ext cx="6446308" cy="89255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Franklin Gothic Book" panose="020B0503020102020204" pitchFamily="34" charset="0"/>
              </a:rPr>
              <a:t>Patient presents with STI symptoms test for Chlamydia, Gonorrhea, and Trichomoniasis initially</a:t>
            </a:r>
          </a:p>
          <a:p>
            <a:pPr algn="ctr"/>
            <a:r>
              <a:rPr lang="en-US" sz="1200" b="1" dirty="0">
                <a:latin typeface="Franklin Gothic Book" panose="020B0503020102020204" pitchFamily="34" charset="0"/>
              </a:rPr>
              <a:t>Cerner Test Name: </a:t>
            </a:r>
            <a:r>
              <a:rPr lang="en-US" sz="1200" b="1" dirty="0">
                <a:highlight>
                  <a:srgbClr val="FFFF00"/>
                </a:highlight>
                <a:latin typeface="Franklin Gothic Book" panose="020B0503020102020204" pitchFamily="34" charset="0"/>
              </a:rPr>
              <a:t>CTNG PCR</a:t>
            </a:r>
          </a:p>
          <a:p>
            <a:pPr algn="ctr"/>
            <a:r>
              <a:rPr lang="en-US" sz="1200" b="1" dirty="0">
                <a:latin typeface="Franklin Gothic Book" panose="020B0503020102020204" pitchFamily="34" charset="0"/>
              </a:rPr>
              <a:t>Cerner Test Name: </a:t>
            </a:r>
            <a:r>
              <a:rPr lang="en-US" sz="1200" b="1" dirty="0">
                <a:highlight>
                  <a:srgbClr val="FFFF00"/>
                </a:highlight>
                <a:latin typeface="Franklin Gothic Book" panose="020B0503020102020204" pitchFamily="34" charset="0"/>
              </a:rPr>
              <a:t>TV PCR</a:t>
            </a:r>
            <a:endParaRPr lang="en-US" sz="1200" dirty="0">
              <a:latin typeface="Franklin Gothic Book" panose="020B05030201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B87BB2-5242-428A-9AC4-C2322C5A24D9}"/>
              </a:ext>
            </a:extLst>
          </p:cNvPr>
          <p:cNvCxnSpPr>
            <a:cxnSpLocks/>
          </p:cNvCxnSpPr>
          <p:nvPr/>
        </p:nvCxnSpPr>
        <p:spPr>
          <a:xfrm>
            <a:off x="6106000" y="2020291"/>
            <a:ext cx="4667" cy="19580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A33E3E-BD12-473C-BD71-ED5BFB97AAB6}"/>
              </a:ext>
            </a:extLst>
          </p:cNvPr>
          <p:cNvCxnSpPr>
            <a:cxnSpLocks/>
          </p:cNvCxnSpPr>
          <p:nvPr/>
        </p:nvCxnSpPr>
        <p:spPr>
          <a:xfrm>
            <a:off x="9329154" y="1638482"/>
            <a:ext cx="117435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4EB97F1-2A2C-42E5-AA59-0DAFCB95FB4B}"/>
              </a:ext>
            </a:extLst>
          </p:cNvPr>
          <p:cNvCxnSpPr/>
          <p:nvPr/>
        </p:nvCxnSpPr>
        <p:spPr>
          <a:xfrm flipH="1">
            <a:off x="10503512" y="1638482"/>
            <a:ext cx="202" cy="3443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551C097-3D74-465A-AF40-CA5865A1117A}"/>
              </a:ext>
            </a:extLst>
          </p:cNvPr>
          <p:cNvSpPr txBox="1"/>
          <p:nvPr/>
        </p:nvSpPr>
        <p:spPr>
          <a:xfrm>
            <a:off x="9640048" y="2033973"/>
            <a:ext cx="181464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Treat for positive result or empirically treat for all three organisms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C1E678-8FFE-4558-9251-3555FB655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Version: 22.7.27</a:t>
            </a:r>
          </a:p>
        </p:txBody>
      </p:sp>
    </p:spTree>
    <p:extLst>
      <p:ext uri="{BB962C8B-B14F-4D97-AF65-F5344CB8AC3E}">
        <p14:creationId xmlns:p14="http://schemas.microsoft.com/office/powerpoint/2010/main" val="246744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165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Relich, Ryan Ford</dc:creator>
  <cp:lastModifiedBy>Campbell, Zebbie K</cp:lastModifiedBy>
  <cp:revision>54</cp:revision>
  <dcterms:created xsi:type="dcterms:W3CDTF">2017-03-31T19:11:00Z</dcterms:created>
  <dcterms:modified xsi:type="dcterms:W3CDTF">2022-08-15T21:34:43Z</dcterms:modified>
</cp:coreProperties>
</file>