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08" r:id="rId2"/>
    <p:sldId id="411" r:id="rId3"/>
    <p:sldId id="412" r:id="rId4"/>
    <p:sldId id="354" r:id="rId5"/>
    <p:sldId id="415" r:id="rId6"/>
    <p:sldId id="413" r:id="rId7"/>
    <p:sldId id="416" r:id="rId8"/>
    <p:sldId id="414" r:id="rId9"/>
    <p:sldId id="417" r:id="rId10"/>
    <p:sldId id="418" r:id="rId11"/>
    <p:sldId id="419" r:id="rId12"/>
    <p:sldId id="3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04D65-66EE-4030-A5D6-52DD08017DAF}"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7D006-99CA-4114-A93E-CFD4DF03455A}" type="slidenum">
              <a:rPr lang="en-US" smtClean="0"/>
              <a:t>‹#›</a:t>
            </a:fld>
            <a:endParaRPr lang="en-US"/>
          </a:p>
        </p:txBody>
      </p:sp>
    </p:spTree>
    <p:extLst>
      <p:ext uri="{BB962C8B-B14F-4D97-AF65-F5344CB8AC3E}">
        <p14:creationId xmlns:p14="http://schemas.microsoft.com/office/powerpoint/2010/main" val="22043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Lab’s accrediting</a:t>
            </a:r>
            <a:r>
              <a:rPr lang="en-US" baseline="0" dirty="0"/>
              <a:t> agencies require a physician order for all lab tests performed.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EBB92-0307-4094-B53A-C28D687531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24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Lab’s accrediting</a:t>
            </a:r>
            <a:r>
              <a:rPr lang="en-US" baseline="0" dirty="0"/>
              <a:t> agencies require a physician order for all lab tests performed.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EBB92-0307-4094-B53A-C28D687531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696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9960" y="6038258"/>
            <a:ext cx="12211923" cy="74701"/>
          </a:xfrm>
          <a:prstGeom prst="rect">
            <a:avLst/>
          </a:prstGeom>
          <a:solidFill>
            <a:srgbClr val="00A1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2" descr="K:\Work Archives\PHS\THR branding\Logos\THR logos\THR-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59153" y="6246184"/>
            <a:ext cx="2506783" cy="466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Work Archives\PHS\Misc\Vision 2026\THR_Strategic Framework_Final fixed RIGH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835" y="907732"/>
            <a:ext cx="11489267" cy="427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9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09817-66AA-42B6-8BA8-25E96475B9F1}"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FEF-F34C-41C3-ADDA-BB226DBBA38F}" type="slidenum">
              <a:rPr lang="en-US" smtClean="0"/>
              <a:t>‹#›</a:t>
            </a:fld>
            <a:endParaRPr lang="en-US"/>
          </a:p>
        </p:txBody>
      </p:sp>
    </p:spTree>
    <p:extLst>
      <p:ext uri="{BB962C8B-B14F-4D97-AF65-F5344CB8AC3E}">
        <p14:creationId xmlns:p14="http://schemas.microsoft.com/office/powerpoint/2010/main" val="327293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09817-66AA-42B6-8BA8-25E96475B9F1}"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FEF-F34C-41C3-ADDA-BB226DBBA38F}" type="slidenum">
              <a:rPr lang="en-US" smtClean="0"/>
              <a:t>‹#›</a:t>
            </a:fld>
            <a:endParaRPr lang="en-US"/>
          </a:p>
        </p:txBody>
      </p:sp>
    </p:spTree>
    <p:extLst>
      <p:ext uri="{BB962C8B-B14F-4D97-AF65-F5344CB8AC3E}">
        <p14:creationId xmlns:p14="http://schemas.microsoft.com/office/powerpoint/2010/main" val="419055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2659" y="274638"/>
            <a:ext cx="9639741" cy="1143000"/>
          </a:xfrm>
        </p:spPr>
        <p:txBody>
          <a:bodyPr>
            <a:normAutofit/>
          </a:bodyPr>
          <a:lstStyle>
            <a:lvl1pPr algn="l">
              <a:defRPr sz="3600" b="1">
                <a:solidFill>
                  <a:srgbClr val="00A160"/>
                </a:solidFill>
              </a:defRPr>
            </a:lvl1pPr>
          </a:lstStyle>
          <a:p>
            <a:r>
              <a:rPr lang="en-US" dirty="0"/>
              <a:t>Click to edit Master title style</a:t>
            </a:r>
          </a:p>
        </p:txBody>
      </p:sp>
      <p:sp>
        <p:nvSpPr>
          <p:cNvPr id="3" name="Content Placeholder 2"/>
          <p:cNvSpPr>
            <a:spLocks noGrp="1"/>
          </p:cNvSpPr>
          <p:nvPr>
            <p:ph idx="1"/>
          </p:nvPr>
        </p:nvSpPr>
        <p:spPr>
          <a:xfrm>
            <a:off x="1942659" y="1600201"/>
            <a:ext cx="9639741" cy="4525963"/>
          </a:xfrm>
        </p:spPr>
        <p:txBody>
          <a:bodyPr/>
          <a:lstStyle>
            <a:lvl1pPr>
              <a:buClr>
                <a:srgbClr val="00A160"/>
              </a:buClr>
              <a:defRPr/>
            </a:lvl1pPr>
            <a:lvl2pPr>
              <a:buClr>
                <a:srgbClr val="00A160"/>
              </a:buClr>
              <a:defRPr/>
            </a:lvl2pPr>
            <a:lvl3pPr>
              <a:buClr>
                <a:srgbClr val="00A160"/>
              </a:buClr>
              <a:defRPr/>
            </a:lvl3pPr>
            <a:lvl4pPr>
              <a:buClr>
                <a:srgbClr val="00A160"/>
              </a:buClr>
              <a:defRPr/>
            </a:lvl4pPr>
            <a:lvl5pPr>
              <a:buClr>
                <a:srgbClr val="00A1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55208" y="6356351"/>
            <a:ext cx="2499192" cy="365125"/>
          </a:xfrm>
        </p:spPr>
        <p:txBody>
          <a:bodyPr/>
          <a:lstStyle/>
          <a:p>
            <a:fld id="{92909817-66AA-42B6-8BA8-25E96475B9F1}" type="datetimeFigureOut">
              <a:rPr lang="en-US" smtClean="0"/>
              <a:t>5/19/2025</a:t>
            </a:fld>
            <a:endParaRPr lang="en-US"/>
          </a:p>
        </p:txBody>
      </p:sp>
      <p:sp>
        <p:nvSpPr>
          <p:cNvPr id="5" name="Footer Placeholder 4"/>
          <p:cNvSpPr>
            <a:spLocks noGrp="1"/>
          </p:cNvSpPr>
          <p:nvPr>
            <p:ph type="ftr" sz="quarter" idx="11"/>
          </p:nvPr>
        </p:nvSpPr>
        <p:spPr>
          <a:xfrm>
            <a:off x="4634638" y="6356351"/>
            <a:ext cx="3391761" cy="365125"/>
          </a:xfrm>
        </p:spPr>
        <p:txBody>
          <a:bodyPr/>
          <a:lstStyle/>
          <a:p>
            <a:endParaRPr lang="en-US"/>
          </a:p>
        </p:txBody>
      </p:sp>
      <p:sp>
        <p:nvSpPr>
          <p:cNvPr id="6" name="Slide Number Placeholder 5"/>
          <p:cNvSpPr>
            <a:spLocks noGrp="1"/>
          </p:cNvSpPr>
          <p:nvPr>
            <p:ph type="sldNum" sz="quarter" idx="12"/>
          </p:nvPr>
        </p:nvSpPr>
        <p:spPr>
          <a:xfrm>
            <a:off x="9083208" y="6356351"/>
            <a:ext cx="2499192" cy="365125"/>
          </a:xfrm>
        </p:spPr>
        <p:txBody>
          <a:bodyPr/>
          <a:lstStyle/>
          <a:p>
            <a:fld id="{67FC7FEF-F34C-41C3-ADDA-BB226DBBA38F}" type="slidenum">
              <a:rPr lang="en-US" smtClean="0"/>
              <a:t>‹#›</a:t>
            </a:fld>
            <a:endParaRPr lang="en-US"/>
          </a:p>
        </p:txBody>
      </p:sp>
      <p:pic>
        <p:nvPicPr>
          <p:cNvPr id="9" name="Picture 3" descr="K:\Work Archives\PHS\THR branding\Logos\THR logos\PNG files\THR-wh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184" y="6382842"/>
            <a:ext cx="2140763" cy="3407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3852" y="1"/>
            <a:ext cx="1908047" cy="6865471"/>
          </a:xfrm>
          <a:prstGeom prst="rect">
            <a:avLst/>
          </a:prstGeom>
          <a:gradFill flip="none" rotWithShape="1">
            <a:gsLst>
              <a:gs pos="0">
                <a:schemeClr val="tx2"/>
              </a:gs>
              <a:gs pos="100000">
                <a:srgbClr val="0070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9960" y="6038258"/>
            <a:ext cx="12211923" cy="7470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2" name="Group 11"/>
          <p:cNvGrpSpPr/>
          <p:nvPr userDrawn="1"/>
        </p:nvGrpSpPr>
        <p:grpSpPr>
          <a:xfrm>
            <a:off x="-364703" y="539435"/>
            <a:ext cx="2629747" cy="450927"/>
            <a:chOff x="-264562" y="575294"/>
            <a:chExt cx="1972310" cy="450927"/>
          </a:xfrm>
        </p:grpSpPr>
        <p:pic>
          <p:nvPicPr>
            <p:cNvPr id="13" name="Picture 12" descr="K:\Work Archives\PHS\Misc\Vision 2026\people whit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12" y="760714"/>
              <a:ext cx="484563" cy="265507"/>
            </a:xfrm>
            <a:prstGeom prst="rect">
              <a:avLst/>
            </a:prstGeom>
            <a:noFill/>
          </p:spPr>
        </p:pic>
        <p:sp>
          <p:nvSpPr>
            <p:cNvPr id="14" name="Text Box 2"/>
            <p:cNvSpPr txBox="1">
              <a:spLocks noChangeArrowheads="1"/>
            </p:cNvSpPr>
            <p:nvPr/>
          </p:nvSpPr>
          <p:spPr bwMode="auto">
            <a:xfrm>
              <a:off x="-264562" y="575294"/>
              <a:ext cx="1972310" cy="139701"/>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0"/>
                </a:spcAft>
              </a:pPr>
              <a:r>
                <a:rPr lang="en-US" sz="700" b="1" dirty="0">
                  <a:solidFill>
                    <a:srgbClr val="FFFFFF"/>
                  </a:solidFill>
                  <a:effectLst/>
                  <a:latin typeface="Arial"/>
                  <a:ea typeface="Times New Roman"/>
                </a:rPr>
                <a:t>CONSUMER FOCUS</a:t>
              </a:r>
              <a:endParaRPr lang="en-US" sz="700" dirty="0">
                <a:effectLst/>
                <a:latin typeface="Times New Roman"/>
                <a:ea typeface="Times New Roman"/>
              </a:endParaRPr>
            </a:p>
          </p:txBody>
        </p:sp>
      </p:grpSp>
      <p:grpSp>
        <p:nvGrpSpPr>
          <p:cNvPr id="15" name="Group 14"/>
          <p:cNvGrpSpPr/>
          <p:nvPr userDrawn="1"/>
        </p:nvGrpSpPr>
        <p:grpSpPr>
          <a:xfrm>
            <a:off x="-364278" y="5065912"/>
            <a:ext cx="2628900" cy="595705"/>
            <a:chOff x="-264244" y="3837706"/>
            <a:chExt cx="1971675" cy="595705"/>
          </a:xfrm>
        </p:grpSpPr>
        <p:pic>
          <p:nvPicPr>
            <p:cNvPr id="16" name="Picture 15" descr="K:\Work Archives\PHS\Misc\Vision 2026\value whit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522" y="4027571"/>
              <a:ext cx="348142" cy="405840"/>
            </a:xfrm>
            <a:prstGeom prst="rect">
              <a:avLst/>
            </a:prstGeom>
            <a:noFill/>
          </p:spPr>
        </p:pic>
        <p:sp>
          <p:nvSpPr>
            <p:cNvPr id="17" name="Text Box 2"/>
            <p:cNvSpPr txBox="1">
              <a:spLocks noChangeArrowheads="1"/>
            </p:cNvSpPr>
            <p:nvPr/>
          </p:nvSpPr>
          <p:spPr bwMode="auto">
            <a:xfrm>
              <a:off x="-264244" y="3837706"/>
              <a:ext cx="1971675" cy="210185"/>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0"/>
                </a:spcAft>
              </a:pPr>
              <a:r>
                <a:rPr lang="en-US" sz="700" b="1" dirty="0">
                  <a:solidFill>
                    <a:srgbClr val="FFFFFF"/>
                  </a:solidFill>
                  <a:effectLst/>
                  <a:latin typeface="Arial"/>
                  <a:ea typeface="Times New Roman"/>
                </a:rPr>
                <a:t>VALUE CREATION</a:t>
              </a:r>
              <a:endParaRPr lang="en-US" sz="700" dirty="0">
                <a:effectLst/>
                <a:latin typeface="Times New Roman"/>
                <a:ea typeface="Times New Roman"/>
              </a:endParaRPr>
            </a:p>
          </p:txBody>
        </p:sp>
      </p:grpSp>
      <p:grpSp>
        <p:nvGrpSpPr>
          <p:cNvPr id="18" name="Group 17"/>
          <p:cNvGrpSpPr/>
          <p:nvPr userDrawn="1"/>
        </p:nvGrpSpPr>
        <p:grpSpPr>
          <a:xfrm>
            <a:off x="-364278" y="2658545"/>
            <a:ext cx="2628900" cy="590979"/>
            <a:chOff x="-264244" y="1555715"/>
            <a:chExt cx="1971675" cy="590979"/>
          </a:xfrm>
        </p:grpSpPr>
        <p:pic>
          <p:nvPicPr>
            <p:cNvPr id="19" name="Picture 18" descr="K:\Work Archives\PHS\Misc\Vision 2026\care whit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44" y="1741343"/>
              <a:ext cx="358899" cy="405351"/>
            </a:xfrm>
            <a:prstGeom prst="rect">
              <a:avLst/>
            </a:prstGeom>
            <a:noFill/>
          </p:spPr>
        </p:pic>
        <p:sp>
          <p:nvSpPr>
            <p:cNvPr id="20" name="Text Box 2"/>
            <p:cNvSpPr txBox="1">
              <a:spLocks noChangeArrowheads="1"/>
            </p:cNvSpPr>
            <p:nvPr/>
          </p:nvSpPr>
          <p:spPr bwMode="auto">
            <a:xfrm>
              <a:off x="-264244" y="1555715"/>
              <a:ext cx="1971675" cy="160020"/>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0"/>
                </a:spcAft>
              </a:pPr>
              <a:r>
                <a:rPr lang="en-US" sz="700" b="1" dirty="0">
                  <a:solidFill>
                    <a:srgbClr val="FFFFFF"/>
                  </a:solidFill>
                  <a:effectLst/>
                  <a:latin typeface="Arial"/>
                  <a:ea typeface="Times New Roman"/>
                </a:rPr>
                <a:t>EXCEPTIONAL CARE</a:t>
              </a:r>
              <a:endParaRPr lang="en-US" sz="700" dirty="0">
                <a:effectLst/>
                <a:latin typeface="Times New Roman"/>
                <a:ea typeface="Times New Roman"/>
              </a:endParaRPr>
            </a:p>
          </p:txBody>
        </p:sp>
      </p:grpSp>
      <p:grpSp>
        <p:nvGrpSpPr>
          <p:cNvPr id="21" name="Group 20"/>
          <p:cNvGrpSpPr/>
          <p:nvPr userDrawn="1"/>
        </p:nvGrpSpPr>
        <p:grpSpPr>
          <a:xfrm>
            <a:off x="-364278" y="1555449"/>
            <a:ext cx="2628900" cy="538007"/>
            <a:chOff x="-264244" y="2732366"/>
            <a:chExt cx="1971675" cy="538007"/>
          </a:xfrm>
        </p:grpSpPr>
        <p:pic>
          <p:nvPicPr>
            <p:cNvPr id="22" name="Picture 21" descr="K:\Work Archives\PHS\Misc\Vision 2026\cultur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673" y="2922231"/>
              <a:ext cx="405840" cy="348142"/>
            </a:xfrm>
            <a:prstGeom prst="rect">
              <a:avLst/>
            </a:prstGeom>
            <a:noFill/>
          </p:spPr>
        </p:pic>
        <p:sp>
          <p:nvSpPr>
            <p:cNvPr id="23" name="Text Box 2"/>
            <p:cNvSpPr txBox="1">
              <a:spLocks noChangeArrowheads="1"/>
            </p:cNvSpPr>
            <p:nvPr/>
          </p:nvSpPr>
          <p:spPr bwMode="auto">
            <a:xfrm>
              <a:off x="-264244" y="2732366"/>
              <a:ext cx="1971675" cy="160020"/>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0"/>
                </a:spcAft>
              </a:pPr>
              <a:r>
                <a:rPr lang="en-US" sz="700" b="1" dirty="0">
                  <a:solidFill>
                    <a:srgbClr val="FFFFFF"/>
                  </a:solidFill>
                  <a:effectLst/>
                  <a:latin typeface="Arial"/>
                  <a:ea typeface="Times New Roman"/>
                </a:rPr>
                <a:t>CULTURE OF EXCELLENCE</a:t>
              </a:r>
              <a:endParaRPr lang="en-US" sz="700" dirty="0">
                <a:effectLst/>
                <a:latin typeface="Times New Roman"/>
                <a:ea typeface="Times New Roman"/>
              </a:endParaRPr>
            </a:p>
          </p:txBody>
        </p:sp>
      </p:grpSp>
      <p:grpSp>
        <p:nvGrpSpPr>
          <p:cNvPr id="24" name="Group 23"/>
          <p:cNvGrpSpPr/>
          <p:nvPr userDrawn="1"/>
        </p:nvGrpSpPr>
        <p:grpSpPr>
          <a:xfrm>
            <a:off x="-364278" y="3814612"/>
            <a:ext cx="2628900" cy="686211"/>
            <a:chOff x="-264244" y="4984544"/>
            <a:chExt cx="1971675" cy="686211"/>
          </a:xfrm>
        </p:grpSpPr>
        <p:pic>
          <p:nvPicPr>
            <p:cNvPr id="25" name="Picture 3" descr="K:\Work Archives\PHS\Misc\Vision 2026\growth whit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454" y="5175679"/>
              <a:ext cx="364278" cy="4950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2"/>
            <p:cNvSpPr txBox="1">
              <a:spLocks noChangeArrowheads="1"/>
            </p:cNvSpPr>
            <p:nvPr/>
          </p:nvSpPr>
          <p:spPr bwMode="auto">
            <a:xfrm>
              <a:off x="-264244" y="4984544"/>
              <a:ext cx="1971675" cy="210185"/>
            </a:xfrm>
            <a:prstGeom prst="rect">
              <a:avLst/>
            </a:prstGeom>
            <a:noFill/>
            <a:ln w="9525">
              <a:noFill/>
              <a:miter lim="800000"/>
              <a:headEnd/>
              <a:tailEnd/>
            </a:ln>
          </p:spPr>
          <p:txBody>
            <a:bodyPr rot="0" vert="horz" wrap="square" lIns="0" tIns="0" rIns="0" bIns="0" anchor="t" anchorCtr="0">
              <a:noAutofit/>
            </a:bodyPr>
            <a:lstStyle/>
            <a:p>
              <a:pPr marL="0" marR="0" algn="ctr">
                <a:spcBef>
                  <a:spcPts val="0"/>
                </a:spcBef>
                <a:spcAft>
                  <a:spcPts val="0"/>
                </a:spcAft>
              </a:pPr>
              <a:r>
                <a:rPr lang="en-US" sz="700" b="1" dirty="0">
                  <a:solidFill>
                    <a:srgbClr val="FFFFFF"/>
                  </a:solidFill>
                  <a:effectLst/>
                  <a:latin typeface="Arial"/>
                  <a:ea typeface="Times New Roman"/>
                </a:rPr>
                <a:t>TRANSFORMATIVE GROWTH</a:t>
              </a:r>
              <a:endParaRPr lang="en-US" sz="700" dirty="0">
                <a:effectLst/>
                <a:latin typeface="Times New Roman"/>
                <a:ea typeface="Times New Roman"/>
              </a:endParaRPr>
            </a:p>
          </p:txBody>
        </p:sp>
      </p:grpSp>
      <p:pic>
        <p:nvPicPr>
          <p:cNvPr id="27" name="Picture 2" descr="K:\Work Archives\PHS\THR branding\Logos\THR logos\THR-color.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359153" y="6246184"/>
            <a:ext cx="2506783" cy="466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98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09817-66AA-42B6-8BA8-25E96475B9F1}"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FEF-F34C-41C3-ADDA-BB226DBBA38F}" type="slidenum">
              <a:rPr lang="en-US" smtClean="0"/>
              <a:t>‹#›</a:t>
            </a:fld>
            <a:endParaRPr lang="en-US"/>
          </a:p>
        </p:txBody>
      </p:sp>
    </p:spTree>
    <p:extLst>
      <p:ext uri="{BB962C8B-B14F-4D97-AF65-F5344CB8AC3E}">
        <p14:creationId xmlns:p14="http://schemas.microsoft.com/office/powerpoint/2010/main" val="292519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909817-66AA-42B6-8BA8-25E96475B9F1}"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C7FEF-F34C-41C3-ADDA-BB226DBBA38F}" type="slidenum">
              <a:rPr lang="en-US" smtClean="0"/>
              <a:t>‹#›</a:t>
            </a:fld>
            <a:endParaRPr lang="en-US"/>
          </a:p>
        </p:txBody>
      </p:sp>
    </p:spTree>
    <p:extLst>
      <p:ext uri="{BB962C8B-B14F-4D97-AF65-F5344CB8AC3E}">
        <p14:creationId xmlns:p14="http://schemas.microsoft.com/office/powerpoint/2010/main" val="357020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909817-66AA-42B6-8BA8-25E96475B9F1}"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C7FEF-F34C-41C3-ADDA-BB226DBBA38F}" type="slidenum">
              <a:rPr lang="en-US" smtClean="0"/>
              <a:t>‹#›</a:t>
            </a:fld>
            <a:endParaRPr lang="en-US"/>
          </a:p>
        </p:txBody>
      </p:sp>
    </p:spTree>
    <p:extLst>
      <p:ext uri="{BB962C8B-B14F-4D97-AF65-F5344CB8AC3E}">
        <p14:creationId xmlns:p14="http://schemas.microsoft.com/office/powerpoint/2010/main" val="342617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2" descr="K:\Work Archives\PHS\Misc\Vision 2026\THR_Strategic Framework_Final fixed RIGH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835" y="1595572"/>
            <a:ext cx="11489267" cy="42718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9960" y="6038258"/>
            <a:ext cx="12211923" cy="7470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2" descr="K:\Work Archives\PHS\THR branding\Logos\THR logos\THR-colo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59153" y="6246184"/>
            <a:ext cx="2506783" cy="466286"/>
          </a:xfrm>
          <a:prstGeom prst="rect">
            <a:avLst/>
          </a:prstGeom>
          <a:solidFill>
            <a:srgbClr val="00A160"/>
          </a:solidFill>
        </p:spPr>
      </p:pic>
      <p:sp>
        <p:nvSpPr>
          <p:cNvPr id="6" name="Rectangle 5"/>
          <p:cNvSpPr/>
          <p:nvPr userDrawn="1"/>
        </p:nvSpPr>
        <p:spPr>
          <a:xfrm>
            <a:off x="0" y="1350014"/>
            <a:ext cx="12211923" cy="7470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0972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09817-66AA-42B6-8BA8-25E96475B9F1}"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C7FEF-F34C-41C3-ADDA-BB226DBBA38F}" type="slidenum">
              <a:rPr lang="en-US" smtClean="0"/>
              <a:t>‹#›</a:t>
            </a:fld>
            <a:endParaRPr lang="en-US"/>
          </a:p>
        </p:txBody>
      </p:sp>
    </p:spTree>
    <p:extLst>
      <p:ext uri="{BB962C8B-B14F-4D97-AF65-F5344CB8AC3E}">
        <p14:creationId xmlns:p14="http://schemas.microsoft.com/office/powerpoint/2010/main" val="283364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909817-66AA-42B6-8BA8-25E96475B9F1}"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C7FEF-F34C-41C3-ADDA-BB226DBBA38F}" type="slidenum">
              <a:rPr lang="en-US" smtClean="0"/>
              <a:t>‹#›</a:t>
            </a:fld>
            <a:endParaRPr lang="en-US"/>
          </a:p>
        </p:txBody>
      </p:sp>
    </p:spTree>
    <p:extLst>
      <p:ext uri="{BB962C8B-B14F-4D97-AF65-F5344CB8AC3E}">
        <p14:creationId xmlns:p14="http://schemas.microsoft.com/office/powerpoint/2010/main" val="381622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909817-66AA-42B6-8BA8-25E96475B9F1}"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C7FEF-F34C-41C3-ADDA-BB226DBBA38F}" type="slidenum">
              <a:rPr lang="en-US" smtClean="0"/>
              <a:t>‹#›</a:t>
            </a:fld>
            <a:endParaRPr lang="en-US"/>
          </a:p>
        </p:txBody>
      </p:sp>
    </p:spTree>
    <p:extLst>
      <p:ext uri="{BB962C8B-B14F-4D97-AF65-F5344CB8AC3E}">
        <p14:creationId xmlns:p14="http://schemas.microsoft.com/office/powerpoint/2010/main" val="413239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09817-66AA-42B6-8BA8-25E96475B9F1}" type="datetimeFigureOut">
              <a:rPr lang="en-US" smtClean="0"/>
              <a:t>5/19/2025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C7FEF-F34C-41C3-ADDA-BB226DBBA38F}" type="slidenum">
              <a:rPr lang="en-US" smtClean="0"/>
              <a:t>‹#›</a:t>
            </a:fld>
            <a:endParaRPr lang="en-US"/>
          </a:p>
        </p:txBody>
      </p:sp>
    </p:spTree>
    <p:extLst>
      <p:ext uri="{BB962C8B-B14F-4D97-AF65-F5344CB8AC3E}">
        <p14:creationId xmlns:p14="http://schemas.microsoft.com/office/powerpoint/2010/main" val="3463802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57200"/>
            <a:ext cx="6858000" cy="1143000"/>
          </a:xfrm>
        </p:spPr>
        <p:txBody>
          <a:bodyPr>
            <a:normAutofit/>
          </a:bodyPr>
          <a:lstStyle/>
          <a:p>
            <a:pPr algn="ctr"/>
            <a:r>
              <a:rPr lang="en-US" sz="5400" dirty="0"/>
              <a:t>THFW Laboratory</a:t>
            </a:r>
          </a:p>
        </p:txBody>
      </p:sp>
      <p:sp>
        <p:nvSpPr>
          <p:cNvPr id="3" name="Content Placeholder 2"/>
          <p:cNvSpPr>
            <a:spLocks noGrp="1"/>
          </p:cNvSpPr>
          <p:nvPr>
            <p:ph idx="1"/>
          </p:nvPr>
        </p:nvSpPr>
        <p:spPr>
          <a:xfrm>
            <a:off x="2971800" y="1905001"/>
            <a:ext cx="7086600" cy="2743199"/>
          </a:xfrm>
        </p:spPr>
        <p:txBody>
          <a:bodyPr>
            <a:normAutofit/>
          </a:bodyPr>
          <a:lstStyle/>
          <a:p>
            <a:pPr marL="0" indent="0" algn="ctr">
              <a:buNone/>
            </a:pPr>
            <a:r>
              <a:rPr lang="en-US" sz="6000" b="1" dirty="0">
                <a:solidFill>
                  <a:srgbClr val="0000FF"/>
                </a:solidFill>
              </a:rPr>
              <a:t>Specimen Collection and Labeling</a:t>
            </a:r>
          </a:p>
          <a:p>
            <a:pPr marL="0" indent="0">
              <a:buNone/>
            </a:pPr>
            <a:endParaRPr lang="en-US" dirty="0"/>
          </a:p>
        </p:txBody>
      </p:sp>
    </p:spTree>
    <p:extLst>
      <p:ext uri="{BB962C8B-B14F-4D97-AF65-F5344CB8AC3E}">
        <p14:creationId xmlns:p14="http://schemas.microsoft.com/office/powerpoint/2010/main" val="1830312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2E-8F3B-3BDD-C738-5ABA4ACF45AC}"/>
              </a:ext>
            </a:extLst>
          </p:cNvPr>
          <p:cNvSpPr>
            <a:spLocks noGrp="1"/>
          </p:cNvSpPr>
          <p:nvPr>
            <p:ph type="title"/>
          </p:nvPr>
        </p:nvSpPr>
        <p:spPr/>
        <p:txBody>
          <a:bodyPr>
            <a:normAutofit fontScale="90000"/>
          </a:bodyPr>
          <a:lstStyle/>
          <a:p>
            <a:r>
              <a:rPr lang="en-US" dirty="0">
                <a:solidFill>
                  <a:srgbClr val="00B050"/>
                </a:solidFill>
              </a:rPr>
              <a:t>Blood Bank Specimen and Product Pick-up: Downtime</a:t>
            </a:r>
            <a:endParaRPr lang="en-US" dirty="0"/>
          </a:p>
        </p:txBody>
      </p:sp>
      <p:sp>
        <p:nvSpPr>
          <p:cNvPr id="3" name="Content Placeholder 2">
            <a:extLst>
              <a:ext uri="{FF2B5EF4-FFF2-40B4-BE49-F238E27FC236}">
                <a16:creationId xmlns:a16="http://schemas.microsoft.com/office/drawing/2014/main" id="{A5860001-0001-1F20-057B-5AD314B866A3}"/>
              </a:ext>
            </a:extLst>
          </p:cNvPr>
          <p:cNvSpPr>
            <a:spLocks noGrp="1"/>
          </p:cNvSpPr>
          <p:nvPr>
            <p:ph idx="1"/>
          </p:nvPr>
        </p:nvSpPr>
        <p:spPr/>
        <p:txBody>
          <a:bodyPr/>
          <a:lstStyle/>
          <a:p>
            <a:pPr marL="171450" indent="-171450">
              <a:buFont typeface="Arial" panose="020B0604020202020204" pitchFamily="34" charset="0"/>
              <a:buChar char="•"/>
            </a:pPr>
            <a:r>
              <a:rPr lang="en-US" dirty="0"/>
              <a:t>If Lattice is not available, e.g. downtime, BBID bands are to be used for all patients regardless if a Doe or from NICU. </a:t>
            </a:r>
          </a:p>
          <a:p>
            <a:pPr marL="742950" lvl="1" indent="-285750">
              <a:buFont typeface="Arial" panose="020B0604020202020204" pitchFamily="34" charset="0"/>
              <a:buChar char="•"/>
            </a:pPr>
            <a:r>
              <a:rPr lang="en-US" sz="3200" dirty="0"/>
              <a:t>Once placed BBID band is </a:t>
            </a:r>
            <a:r>
              <a:rPr lang="en-US" sz="3200" b="1" dirty="0"/>
              <a:t>NOT</a:t>
            </a:r>
            <a:r>
              <a:rPr lang="en-US" sz="3200" dirty="0"/>
              <a:t> to be removed until T/S or T/C expires.</a:t>
            </a:r>
          </a:p>
          <a:p>
            <a:pPr marL="742950" lvl="1" indent="-285750">
              <a:buFont typeface="Arial" panose="020B0604020202020204" pitchFamily="34" charset="0"/>
              <a:buChar char="•"/>
            </a:pPr>
            <a:r>
              <a:rPr lang="en-US" sz="3200" dirty="0"/>
              <a:t>When T/S or T/C </a:t>
            </a:r>
            <a:r>
              <a:rPr lang="en-US" sz="3200" b="1" dirty="0"/>
              <a:t>has </a:t>
            </a:r>
            <a:r>
              <a:rPr lang="en-US" sz="3200" dirty="0"/>
              <a:t>expired </a:t>
            </a:r>
            <a:r>
              <a:rPr lang="en-US" sz="3200" i="1" dirty="0"/>
              <a:t>and</a:t>
            </a:r>
            <a:r>
              <a:rPr lang="en-US" sz="3200" dirty="0"/>
              <a:t> lattice is back up then the expired BBID can be removed and lattice system can be used.</a:t>
            </a:r>
          </a:p>
          <a:p>
            <a:pPr marL="0" indent="0">
              <a:buNone/>
            </a:pPr>
            <a:endParaRPr lang="en-US" dirty="0"/>
          </a:p>
        </p:txBody>
      </p:sp>
    </p:spTree>
    <p:extLst>
      <p:ext uri="{BB962C8B-B14F-4D97-AF65-F5344CB8AC3E}">
        <p14:creationId xmlns:p14="http://schemas.microsoft.com/office/powerpoint/2010/main" val="46982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8DA4AD7-13CA-E287-9B78-A8C7620BD278}"/>
              </a:ext>
            </a:extLst>
          </p:cNvPr>
          <p:cNvPicPr>
            <a:picLocks noGrp="1" noChangeAspect="1"/>
          </p:cNvPicPr>
          <p:nvPr>
            <p:ph idx="1"/>
          </p:nvPr>
        </p:nvPicPr>
        <p:blipFill>
          <a:blip r:embed="rId2"/>
          <a:stretch>
            <a:fillRect/>
          </a:stretch>
        </p:blipFill>
        <p:spPr>
          <a:xfrm>
            <a:off x="2099571" y="429209"/>
            <a:ext cx="9624937" cy="5113176"/>
          </a:xfrm>
          <a:prstGeom prst="rect">
            <a:avLst/>
          </a:prstGeom>
        </p:spPr>
      </p:pic>
    </p:spTree>
    <p:extLst>
      <p:ext uri="{BB962C8B-B14F-4D97-AF65-F5344CB8AC3E}">
        <p14:creationId xmlns:p14="http://schemas.microsoft.com/office/powerpoint/2010/main" val="377564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normAutofit/>
          </a:bodyPr>
          <a:lstStyle/>
          <a:p>
            <a:r>
              <a:rPr lang="en-US" dirty="0"/>
              <a:t>Bring them to your unit leaders</a:t>
            </a:r>
          </a:p>
          <a:p>
            <a:pPr marL="0" indent="0">
              <a:buNone/>
            </a:pPr>
            <a:r>
              <a:rPr lang="en-US" dirty="0"/>
              <a:t>OR</a:t>
            </a:r>
          </a:p>
          <a:p>
            <a:r>
              <a:rPr lang="en-US" dirty="0"/>
              <a:t>Call Blood Bank</a:t>
            </a:r>
          </a:p>
        </p:txBody>
      </p:sp>
      <p:sp>
        <p:nvSpPr>
          <p:cNvPr id="5" name="TextBox 4">
            <a:extLst>
              <a:ext uri="{FF2B5EF4-FFF2-40B4-BE49-F238E27FC236}">
                <a16:creationId xmlns:a16="http://schemas.microsoft.com/office/drawing/2014/main" id="{6C16F081-81D7-2A93-F630-3CE83AEEC37E}"/>
              </a:ext>
            </a:extLst>
          </p:cNvPr>
          <p:cNvSpPr txBox="1"/>
          <p:nvPr/>
        </p:nvSpPr>
        <p:spPr>
          <a:xfrm>
            <a:off x="2931952" y="3429000"/>
            <a:ext cx="1656826"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u="sng" dirty="0"/>
              <a:t>Blood Bank Info</a:t>
            </a:r>
          </a:p>
          <a:p>
            <a:r>
              <a:rPr lang="en-US" dirty="0"/>
              <a:t>Ext. </a:t>
            </a:r>
            <a:r>
              <a:rPr lang="en-US" b="1" dirty="0"/>
              <a:t>5651</a:t>
            </a:r>
          </a:p>
          <a:p>
            <a:r>
              <a:rPr lang="en-US" dirty="0"/>
              <a:t>Tube Station </a:t>
            </a:r>
            <a:r>
              <a:rPr lang="en-US" b="1" dirty="0"/>
              <a:t>40</a:t>
            </a:r>
            <a:endParaRPr lang="en-US" dirty="0"/>
          </a:p>
        </p:txBody>
      </p:sp>
    </p:spTree>
    <p:extLst>
      <p:ext uri="{BB962C8B-B14F-4D97-AF65-F5344CB8AC3E}">
        <p14:creationId xmlns:p14="http://schemas.microsoft.com/office/powerpoint/2010/main" val="360462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6904-94A8-C810-5003-F212CD87972D}"/>
              </a:ext>
            </a:extLst>
          </p:cNvPr>
          <p:cNvSpPr>
            <a:spLocks noGrp="1"/>
          </p:cNvSpPr>
          <p:nvPr>
            <p:ph type="title"/>
          </p:nvPr>
        </p:nvSpPr>
        <p:spPr/>
        <p:txBody>
          <a:bodyPr>
            <a:normAutofit/>
          </a:bodyPr>
          <a:lstStyle/>
          <a:p>
            <a:r>
              <a:rPr lang="en-US" sz="4400" dirty="0"/>
              <a:t>Patient Identification</a:t>
            </a:r>
          </a:p>
        </p:txBody>
      </p:sp>
      <p:sp>
        <p:nvSpPr>
          <p:cNvPr id="3" name="Content Placeholder 2">
            <a:extLst>
              <a:ext uri="{FF2B5EF4-FFF2-40B4-BE49-F238E27FC236}">
                <a16:creationId xmlns:a16="http://schemas.microsoft.com/office/drawing/2014/main" id="{F9B76CF5-73B2-3C7E-9C13-300E8B73E3C3}"/>
              </a:ext>
            </a:extLst>
          </p:cNvPr>
          <p:cNvSpPr>
            <a:spLocks noGrp="1"/>
          </p:cNvSpPr>
          <p:nvPr>
            <p:ph idx="1"/>
          </p:nvPr>
        </p:nvSpPr>
        <p:spPr>
          <a:xfrm>
            <a:off x="1942659" y="1998574"/>
            <a:ext cx="9639741" cy="4859426"/>
          </a:xfrm>
        </p:spPr>
        <p:txBody>
          <a:bodyPr>
            <a:normAutofit/>
          </a:bodyPr>
          <a:lstStyle/>
          <a:p>
            <a:r>
              <a:rPr lang="en-US" dirty="0"/>
              <a:t>Joint Commission 2025 Hospital and Laboratory National Patient Safety Goal (NPSG 01.01.01)</a:t>
            </a:r>
          </a:p>
          <a:p>
            <a:r>
              <a:rPr lang="en-US" dirty="0"/>
              <a:t>Use at least two ways to identify patients. For example, use the patient’s name and date of birth. This is done to make sure that each patient gets the correct medicine and treatment. </a:t>
            </a:r>
          </a:p>
          <a:p>
            <a:endParaRPr lang="en-US" dirty="0"/>
          </a:p>
        </p:txBody>
      </p:sp>
    </p:spTree>
    <p:extLst>
      <p:ext uri="{BB962C8B-B14F-4D97-AF65-F5344CB8AC3E}">
        <p14:creationId xmlns:p14="http://schemas.microsoft.com/office/powerpoint/2010/main" val="234533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3AD5-7071-C499-2D83-D7838A076C9E}"/>
              </a:ext>
            </a:extLst>
          </p:cNvPr>
          <p:cNvSpPr>
            <a:spLocks noGrp="1"/>
          </p:cNvSpPr>
          <p:nvPr>
            <p:ph type="title"/>
          </p:nvPr>
        </p:nvSpPr>
        <p:spPr/>
        <p:txBody>
          <a:bodyPr/>
          <a:lstStyle/>
          <a:p>
            <a:r>
              <a:rPr lang="en-US" dirty="0"/>
              <a:t>Misidentification/Mislabeling   </a:t>
            </a:r>
          </a:p>
        </p:txBody>
      </p:sp>
      <p:sp>
        <p:nvSpPr>
          <p:cNvPr id="3" name="Content Placeholder 2">
            <a:extLst>
              <a:ext uri="{FF2B5EF4-FFF2-40B4-BE49-F238E27FC236}">
                <a16:creationId xmlns:a16="http://schemas.microsoft.com/office/drawing/2014/main" id="{AC421479-376D-FD3D-3321-4BD643714443}"/>
              </a:ext>
            </a:extLst>
          </p:cNvPr>
          <p:cNvSpPr>
            <a:spLocks noGrp="1"/>
          </p:cNvSpPr>
          <p:nvPr>
            <p:ph idx="1"/>
          </p:nvPr>
        </p:nvSpPr>
        <p:spPr/>
        <p:txBody>
          <a:bodyPr>
            <a:normAutofit lnSpcReduction="10000"/>
          </a:bodyPr>
          <a:lstStyle/>
          <a:p>
            <a:r>
              <a:rPr lang="en-US" dirty="0"/>
              <a:t>Technology alone cannot ensure accurate patient identification. The approach to this issue must be patient-centric, comprehensive, and systematic considering not only the technology but </a:t>
            </a:r>
            <a:r>
              <a:rPr lang="en-US" b="1" i="1" dirty="0"/>
              <a:t>also</a:t>
            </a:r>
            <a:r>
              <a:rPr lang="en-US" dirty="0"/>
              <a:t> the people.</a:t>
            </a:r>
          </a:p>
          <a:p>
            <a:r>
              <a:rPr lang="en-US" dirty="0"/>
              <a:t>Accurate patient identification requires shared responsibility and their processes. Involvement of organization leadership, providers, and frontline staff is </a:t>
            </a:r>
            <a:r>
              <a:rPr lang="en-US" b="1" dirty="0"/>
              <a:t>ESSENTIAL</a:t>
            </a:r>
            <a:r>
              <a:rPr lang="en-US" dirty="0"/>
              <a:t>.</a:t>
            </a:r>
          </a:p>
        </p:txBody>
      </p:sp>
    </p:spTree>
    <p:extLst>
      <p:ext uri="{BB962C8B-B14F-4D97-AF65-F5344CB8AC3E}">
        <p14:creationId xmlns:p14="http://schemas.microsoft.com/office/powerpoint/2010/main" val="334359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57200"/>
            <a:ext cx="6858000" cy="1143000"/>
          </a:xfrm>
        </p:spPr>
        <p:txBody>
          <a:bodyPr>
            <a:normAutofit/>
          </a:bodyPr>
          <a:lstStyle/>
          <a:p>
            <a:pPr algn="ctr"/>
            <a:r>
              <a:rPr lang="en-US" sz="5400" dirty="0"/>
              <a:t>ORDERS</a:t>
            </a:r>
          </a:p>
        </p:txBody>
      </p:sp>
      <p:sp>
        <p:nvSpPr>
          <p:cNvPr id="3" name="Content Placeholder 2"/>
          <p:cNvSpPr>
            <a:spLocks noGrp="1"/>
          </p:cNvSpPr>
          <p:nvPr>
            <p:ph idx="1"/>
          </p:nvPr>
        </p:nvSpPr>
        <p:spPr>
          <a:xfrm>
            <a:off x="2971800" y="1905001"/>
            <a:ext cx="7086600" cy="2743199"/>
          </a:xfrm>
        </p:spPr>
        <p:txBody>
          <a:bodyPr>
            <a:normAutofit/>
          </a:bodyPr>
          <a:lstStyle/>
          <a:p>
            <a:pPr marL="0" indent="0" algn="ctr">
              <a:buNone/>
            </a:pPr>
            <a:r>
              <a:rPr lang="en-US" sz="4800" dirty="0"/>
              <a:t>All lab specimens must  have an appropriate provider order.</a:t>
            </a:r>
          </a:p>
          <a:p>
            <a:pPr marL="0" indent="0">
              <a:buNone/>
            </a:pPr>
            <a:endParaRPr lang="en-US" dirty="0"/>
          </a:p>
        </p:txBody>
      </p:sp>
    </p:spTree>
    <p:extLst>
      <p:ext uri="{BB962C8B-B14F-4D97-AF65-F5344CB8AC3E}">
        <p14:creationId xmlns:p14="http://schemas.microsoft.com/office/powerpoint/2010/main" val="305557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A2D5-7E28-0090-ED38-B2131AE12A44}"/>
              </a:ext>
            </a:extLst>
          </p:cNvPr>
          <p:cNvSpPr>
            <a:spLocks noGrp="1"/>
          </p:cNvSpPr>
          <p:nvPr>
            <p:ph type="title"/>
          </p:nvPr>
        </p:nvSpPr>
        <p:spPr>
          <a:xfrm>
            <a:off x="1942659" y="299805"/>
            <a:ext cx="9639741" cy="1143000"/>
          </a:xfrm>
        </p:spPr>
        <p:txBody>
          <a:bodyPr>
            <a:normAutofit fontScale="90000"/>
          </a:bodyPr>
          <a:lstStyle/>
          <a:p>
            <a:r>
              <a:rPr lang="en-US" dirty="0"/>
              <a:t>Blood Bank Specimen and Product Pick-up: 3</a:t>
            </a:r>
            <a:r>
              <a:rPr lang="en-US" baseline="30000" dirty="0"/>
              <a:t>rd</a:t>
            </a:r>
            <a:r>
              <a:rPr lang="en-US" dirty="0"/>
              <a:t> Patient Identification Verification</a:t>
            </a:r>
          </a:p>
        </p:txBody>
      </p:sp>
      <p:sp>
        <p:nvSpPr>
          <p:cNvPr id="3" name="Content Placeholder 2">
            <a:extLst>
              <a:ext uri="{FF2B5EF4-FFF2-40B4-BE49-F238E27FC236}">
                <a16:creationId xmlns:a16="http://schemas.microsoft.com/office/drawing/2014/main" id="{D5912D0C-49D7-DEB6-FC55-E7557D0B4A41}"/>
              </a:ext>
            </a:extLst>
          </p:cNvPr>
          <p:cNvSpPr>
            <a:spLocks noGrp="1"/>
          </p:cNvSpPr>
          <p:nvPr>
            <p:ph idx="1"/>
          </p:nvPr>
        </p:nvSpPr>
        <p:spPr/>
        <p:txBody>
          <a:bodyPr/>
          <a:lstStyle/>
          <a:p>
            <a:r>
              <a:rPr lang="en-US" dirty="0"/>
              <a:t>Patient name and DOB</a:t>
            </a:r>
          </a:p>
          <a:p>
            <a:pPr marL="0" indent="0">
              <a:buNone/>
            </a:pPr>
            <a:r>
              <a:rPr lang="en-US" dirty="0"/>
              <a:t>AND</a:t>
            </a:r>
          </a:p>
          <a:p>
            <a:r>
              <a:rPr lang="en-US" dirty="0"/>
              <a:t>The BBID Band</a:t>
            </a:r>
          </a:p>
          <a:p>
            <a:pPr lvl="1"/>
            <a:r>
              <a:rPr lang="en-US" dirty="0"/>
              <a:t>Has a number that is </a:t>
            </a:r>
            <a:r>
              <a:rPr lang="en-US" b="1" dirty="0"/>
              <a:t>unique </a:t>
            </a:r>
            <a:r>
              <a:rPr lang="en-US" dirty="0"/>
              <a:t>to that specific collection and blood products.</a:t>
            </a:r>
          </a:p>
          <a:p>
            <a:pPr marL="0" indent="0">
              <a:buNone/>
            </a:pPr>
            <a:r>
              <a:rPr lang="en-US" dirty="0"/>
              <a:t>OR</a:t>
            </a:r>
          </a:p>
          <a:p>
            <a:r>
              <a:rPr lang="en-US" dirty="0"/>
              <a:t>Lattice </a:t>
            </a:r>
          </a:p>
        </p:txBody>
      </p:sp>
    </p:spTree>
    <p:extLst>
      <p:ext uri="{BB962C8B-B14F-4D97-AF65-F5344CB8AC3E}">
        <p14:creationId xmlns:p14="http://schemas.microsoft.com/office/powerpoint/2010/main" val="202376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33A1-D83C-9941-B6C3-9B64203F44AC}"/>
              </a:ext>
            </a:extLst>
          </p:cNvPr>
          <p:cNvSpPr>
            <a:spLocks noGrp="1"/>
          </p:cNvSpPr>
          <p:nvPr>
            <p:ph type="title"/>
          </p:nvPr>
        </p:nvSpPr>
        <p:spPr>
          <a:xfrm>
            <a:off x="1942659" y="274638"/>
            <a:ext cx="9639741" cy="815931"/>
          </a:xfrm>
        </p:spPr>
        <p:txBody>
          <a:bodyPr>
            <a:normAutofit/>
          </a:bodyPr>
          <a:lstStyle/>
          <a:p>
            <a:r>
              <a:rPr lang="en-US" dirty="0"/>
              <a:t>Blood Bank Specimen and Product Pick-up: BBID</a:t>
            </a:r>
          </a:p>
        </p:txBody>
      </p:sp>
      <p:sp>
        <p:nvSpPr>
          <p:cNvPr id="3" name="Content Placeholder 2">
            <a:extLst>
              <a:ext uri="{FF2B5EF4-FFF2-40B4-BE49-F238E27FC236}">
                <a16:creationId xmlns:a16="http://schemas.microsoft.com/office/drawing/2014/main" id="{C8BB3264-D245-0ECA-A368-B2DB863CFB3C}"/>
              </a:ext>
            </a:extLst>
          </p:cNvPr>
          <p:cNvSpPr>
            <a:spLocks noGrp="1"/>
          </p:cNvSpPr>
          <p:nvPr>
            <p:ph idx="1"/>
          </p:nvPr>
        </p:nvSpPr>
        <p:spPr>
          <a:xfrm>
            <a:off x="1942659" y="1174460"/>
            <a:ext cx="9639741" cy="5127874"/>
          </a:xfrm>
        </p:spPr>
        <p:txBody>
          <a:bodyPr>
            <a:normAutofit/>
          </a:bodyPr>
          <a:lstStyle/>
          <a:p>
            <a:r>
              <a:rPr lang="en-US" dirty="0"/>
              <a:t>Only </a:t>
            </a:r>
            <a:r>
              <a:rPr lang="en-US" b="1" dirty="0"/>
              <a:t>Doe</a:t>
            </a:r>
            <a:r>
              <a:rPr lang="en-US" dirty="0"/>
              <a:t> patients and </a:t>
            </a:r>
            <a:r>
              <a:rPr lang="en-US" b="1" dirty="0"/>
              <a:t>NICU</a:t>
            </a:r>
            <a:r>
              <a:rPr lang="en-US" dirty="0"/>
              <a:t> will use BBID for T/S and T/C collections. </a:t>
            </a:r>
          </a:p>
        </p:txBody>
      </p:sp>
      <p:pic>
        <p:nvPicPr>
          <p:cNvPr id="5" name="Content Placeholder 8" descr="A picture containing text&#10;&#10;Description automatically generated">
            <a:extLst>
              <a:ext uri="{FF2B5EF4-FFF2-40B4-BE49-F238E27FC236}">
                <a16:creationId xmlns:a16="http://schemas.microsoft.com/office/drawing/2014/main" id="{C0658AD1-6562-B9D9-F83E-BC77AD55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416" y="2483140"/>
            <a:ext cx="3972653" cy="3045205"/>
          </a:xfrm>
          <a:prstGeom prst="rect">
            <a:avLst/>
          </a:prstGeom>
        </p:spPr>
      </p:pic>
      <p:pic>
        <p:nvPicPr>
          <p:cNvPr id="6" name="Content Placeholder 4">
            <a:extLst>
              <a:ext uri="{FF2B5EF4-FFF2-40B4-BE49-F238E27FC236}">
                <a16:creationId xmlns:a16="http://schemas.microsoft.com/office/drawing/2014/main" id="{033BCD18-4CEF-98DC-BACB-2032B46C57A6}"/>
              </a:ext>
            </a:extLst>
          </p:cNvPr>
          <p:cNvPicPr>
            <a:picLocks/>
          </p:cNvPicPr>
          <p:nvPr/>
        </p:nvPicPr>
        <p:blipFill rotWithShape="1">
          <a:blip r:embed="rId3" cstate="print">
            <a:extLst>
              <a:ext uri="{28A0092B-C50C-407E-A947-70E740481C1C}">
                <a14:useLocalDpi xmlns:a14="http://schemas.microsoft.com/office/drawing/2010/main" val="0"/>
              </a:ext>
            </a:extLst>
          </a:blip>
          <a:srcRect l="20934" r="7977"/>
          <a:stretch/>
        </p:blipFill>
        <p:spPr>
          <a:xfrm>
            <a:off x="6654525" y="2483140"/>
            <a:ext cx="3865270" cy="3045205"/>
          </a:xfrm>
          <a:prstGeom prst="rect">
            <a:avLst/>
          </a:prstGeom>
          <a:noFill/>
        </p:spPr>
      </p:pic>
    </p:spTree>
    <p:extLst>
      <p:ext uri="{BB962C8B-B14F-4D97-AF65-F5344CB8AC3E}">
        <p14:creationId xmlns:p14="http://schemas.microsoft.com/office/powerpoint/2010/main" val="212278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F74E-6AA0-D64A-8A59-A1C37B9EB9A9}"/>
              </a:ext>
            </a:extLst>
          </p:cNvPr>
          <p:cNvSpPr>
            <a:spLocks noGrp="1"/>
          </p:cNvSpPr>
          <p:nvPr>
            <p:ph type="title"/>
          </p:nvPr>
        </p:nvSpPr>
        <p:spPr/>
        <p:txBody>
          <a:bodyPr>
            <a:normAutofit/>
          </a:bodyPr>
          <a:lstStyle/>
          <a:p>
            <a:r>
              <a:rPr lang="en-US" dirty="0">
                <a:solidFill>
                  <a:srgbClr val="00B050"/>
                </a:solidFill>
              </a:rPr>
              <a:t>Blood Bank Specimen and Product Pick-up: BBID</a:t>
            </a:r>
          </a:p>
        </p:txBody>
      </p:sp>
      <p:sp>
        <p:nvSpPr>
          <p:cNvPr id="3" name="Content Placeholder 2">
            <a:extLst>
              <a:ext uri="{FF2B5EF4-FFF2-40B4-BE49-F238E27FC236}">
                <a16:creationId xmlns:a16="http://schemas.microsoft.com/office/drawing/2014/main" id="{C1D18CE3-D6E0-BDDC-9BBE-A42E8218BCF4}"/>
              </a:ext>
            </a:extLst>
          </p:cNvPr>
          <p:cNvSpPr>
            <a:spLocks noGrp="1"/>
          </p:cNvSpPr>
          <p:nvPr>
            <p:ph idx="1"/>
          </p:nvPr>
        </p:nvSpPr>
        <p:spPr>
          <a:xfrm>
            <a:off x="1942659" y="1600202"/>
            <a:ext cx="4991541" cy="4276724"/>
          </a:xfrm>
        </p:spPr>
        <p:txBody>
          <a:bodyPr>
            <a:normAutofit/>
          </a:bodyPr>
          <a:lstStyle/>
          <a:p>
            <a:pPr>
              <a:lnSpc>
                <a:spcPct val="90000"/>
              </a:lnSpc>
              <a:buFont typeface="+mj-lt"/>
              <a:buAutoNum type="arabicPeriod"/>
            </a:pPr>
            <a:r>
              <a:rPr lang="en-US" sz="2800" dirty="0"/>
              <a:t>Collect and label Patient Doe’s Blood Bank samples.</a:t>
            </a:r>
          </a:p>
          <a:p>
            <a:pPr>
              <a:lnSpc>
                <a:spcPct val="90000"/>
              </a:lnSpc>
              <a:buFont typeface="+mj-lt"/>
              <a:buAutoNum type="arabicPeriod"/>
            </a:pPr>
            <a:r>
              <a:rPr lang="en-US" sz="2800" dirty="0"/>
              <a:t>Peel off the bar code label from the tail. Apply it to the collected tubes.</a:t>
            </a:r>
          </a:p>
          <a:p>
            <a:pPr>
              <a:lnSpc>
                <a:spcPct val="90000"/>
              </a:lnSpc>
              <a:buFont typeface="+mj-lt"/>
              <a:buAutoNum type="arabicPeriod"/>
            </a:pPr>
            <a:r>
              <a:rPr lang="en-US" sz="2800" dirty="0"/>
              <a:t>Tear the tail off at perforation.</a:t>
            </a:r>
          </a:p>
          <a:p>
            <a:pPr>
              <a:lnSpc>
                <a:spcPct val="90000"/>
              </a:lnSpc>
              <a:buFont typeface="+mj-lt"/>
              <a:buAutoNum type="arabicPeriod"/>
            </a:pPr>
            <a:r>
              <a:rPr lang="en-US" sz="2800" dirty="0"/>
              <a:t>Make a loop with the tail around the BBID armband.</a:t>
            </a:r>
          </a:p>
          <a:p>
            <a:pPr>
              <a:lnSpc>
                <a:spcPct val="90000"/>
              </a:lnSpc>
              <a:buFont typeface="+mj-lt"/>
              <a:buAutoNum type="arabicPeriod"/>
            </a:pPr>
            <a:r>
              <a:rPr lang="en-US" sz="2800" dirty="0"/>
              <a:t>Send labeled samples to Blood Bank.</a:t>
            </a:r>
          </a:p>
          <a:p>
            <a:pPr marL="514350" indent="-514350">
              <a:buFont typeface="+mj-lt"/>
              <a:buAutoNum type="arabicPeriod"/>
            </a:pPr>
            <a:endParaRPr lang="en-US" dirty="0"/>
          </a:p>
        </p:txBody>
      </p:sp>
      <p:pic>
        <p:nvPicPr>
          <p:cNvPr id="5" name="Content Placeholder 3">
            <a:extLst>
              <a:ext uri="{FF2B5EF4-FFF2-40B4-BE49-F238E27FC236}">
                <a16:creationId xmlns:a16="http://schemas.microsoft.com/office/drawing/2014/main" id="{638AB8F8-3D3A-507D-BCA8-343E5FAFFD3E}"/>
              </a:ext>
            </a:extLst>
          </p:cNvPr>
          <p:cNvPicPr>
            <a:picLocks noGrp="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7131050" y="1600202"/>
            <a:ext cx="4451350" cy="3905248"/>
          </a:xfrm>
          <a:prstGeom prst="rect">
            <a:avLst/>
          </a:prstGeom>
        </p:spPr>
      </p:pic>
    </p:spTree>
    <p:extLst>
      <p:ext uri="{BB962C8B-B14F-4D97-AF65-F5344CB8AC3E}">
        <p14:creationId xmlns:p14="http://schemas.microsoft.com/office/powerpoint/2010/main" val="104965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B168C-F6A4-7E7B-4C74-29AE1AD6DA06}"/>
              </a:ext>
            </a:extLst>
          </p:cNvPr>
          <p:cNvSpPr>
            <a:spLocks noGrp="1"/>
          </p:cNvSpPr>
          <p:nvPr>
            <p:ph type="title"/>
          </p:nvPr>
        </p:nvSpPr>
        <p:spPr/>
        <p:txBody>
          <a:bodyPr>
            <a:normAutofit fontScale="90000"/>
          </a:bodyPr>
          <a:lstStyle/>
          <a:p>
            <a:r>
              <a:rPr lang="en-US" dirty="0"/>
              <a:t>Blood Bank Specimen and Product Pick-up: BBID Doe Patients</a:t>
            </a:r>
          </a:p>
        </p:txBody>
      </p:sp>
      <p:sp>
        <p:nvSpPr>
          <p:cNvPr id="3" name="Content Placeholder 2">
            <a:extLst>
              <a:ext uri="{FF2B5EF4-FFF2-40B4-BE49-F238E27FC236}">
                <a16:creationId xmlns:a16="http://schemas.microsoft.com/office/drawing/2014/main" id="{DDF2F67B-E578-A27B-7091-0289483A91B3}"/>
              </a:ext>
            </a:extLst>
          </p:cNvPr>
          <p:cNvSpPr>
            <a:spLocks noGrp="1"/>
          </p:cNvSpPr>
          <p:nvPr>
            <p:ph idx="1"/>
          </p:nvPr>
        </p:nvSpPr>
        <p:spPr/>
        <p:txBody>
          <a:bodyPr>
            <a:normAutofit lnSpcReduction="10000"/>
          </a:bodyPr>
          <a:lstStyle/>
          <a:p>
            <a:r>
              <a:rPr lang="en-US" dirty="0"/>
              <a:t>Once a BBID is placed on your Doe patient, it </a:t>
            </a:r>
            <a:r>
              <a:rPr lang="en-US" b="1" dirty="0"/>
              <a:t>MUST </a:t>
            </a:r>
            <a:r>
              <a:rPr lang="en-US" dirty="0"/>
              <a:t>be used until the T/S expires, even if:</a:t>
            </a:r>
          </a:p>
          <a:p>
            <a:pPr lvl="1"/>
            <a:r>
              <a:rPr lang="en-US" dirty="0"/>
              <a:t>Transferred from ED to Unit.</a:t>
            </a:r>
          </a:p>
          <a:p>
            <a:pPr lvl="1"/>
            <a:r>
              <a:rPr lang="en-US" dirty="0"/>
              <a:t>Patients legal name is verified and updated in CC1. </a:t>
            </a:r>
          </a:p>
          <a:p>
            <a:r>
              <a:rPr lang="en-US" b="1" dirty="0"/>
              <a:t>IF</a:t>
            </a:r>
            <a:r>
              <a:rPr lang="en-US" dirty="0"/>
              <a:t> the BBID is removed or lost from your Doe patient during the initial T/S period, a new BBID will need to be placed. </a:t>
            </a:r>
          </a:p>
          <a:p>
            <a:r>
              <a:rPr lang="en-US" dirty="0"/>
              <a:t>Before picking up blood product </a:t>
            </a:r>
            <a:r>
              <a:rPr lang="en-US" sz="3200" dirty="0"/>
              <a:t>apply one label from the patient’s wristband and put it on requisition form.</a:t>
            </a:r>
          </a:p>
          <a:p>
            <a:endParaRPr lang="en-US" dirty="0"/>
          </a:p>
          <a:p>
            <a:endParaRPr lang="en-US" dirty="0"/>
          </a:p>
          <a:p>
            <a:endParaRPr lang="en-US" dirty="0"/>
          </a:p>
        </p:txBody>
      </p:sp>
    </p:spTree>
    <p:extLst>
      <p:ext uri="{BB962C8B-B14F-4D97-AF65-F5344CB8AC3E}">
        <p14:creationId xmlns:p14="http://schemas.microsoft.com/office/powerpoint/2010/main" val="373004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D768-E853-8E28-7E9B-47BD8465752B}"/>
              </a:ext>
            </a:extLst>
          </p:cNvPr>
          <p:cNvSpPr>
            <a:spLocks noGrp="1"/>
          </p:cNvSpPr>
          <p:nvPr>
            <p:ph type="title"/>
          </p:nvPr>
        </p:nvSpPr>
        <p:spPr/>
        <p:txBody>
          <a:bodyPr>
            <a:normAutofit fontScale="90000"/>
          </a:bodyPr>
          <a:lstStyle/>
          <a:p>
            <a:r>
              <a:rPr lang="en-US" dirty="0">
                <a:solidFill>
                  <a:srgbClr val="00B050"/>
                </a:solidFill>
              </a:rPr>
              <a:t>Blood Bank Specimen and Product Pick-up: Lattice</a:t>
            </a:r>
            <a:endParaRPr lang="en-US" dirty="0"/>
          </a:p>
        </p:txBody>
      </p:sp>
      <p:sp>
        <p:nvSpPr>
          <p:cNvPr id="3" name="Content Placeholder 2">
            <a:extLst>
              <a:ext uri="{FF2B5EF4-FFF2-40B4-BE49-F238E27FC236}">
                <a16:creationId xmlns:a16="http://schemas.microsoft.com/office/drawing/2014/main" id="{D0F11AC3-BB27-BE50-5181-9A7B39A69330}"/>
              </a:ext>
            </a:extLst>
          </p:cNvPr>
          <p:cNvSpPr>
            <a:spLocks noGrp="1"/>
          </p:cNvSpPr>
          <p:nvPr>
            <p:ph idx="1"/>
          </p:nvPr>
        </p:nvSpPr>
        <p:spPr/>
        <p:txBody>
          <a:bodyPr>
            <a:normAutofit fontScale="92500" lnSpcReduction="10000"/>
          </a:bodyPr>
          <a:lstStyle/>
          <a:p>
            <a:r>
              <a:rPr lang="en-US" dirty="0"/>
              <a:t>For all other patients </a:t>
            </a:r>
            <a:r>
              <a:rPr lang="en-US" b="1" dirty="0"/>
              <a:t>lattice MUST </a:t>
            </a:r>
            <a:r>
              <a:rPr lang="en-US" dirty="0"/>
              <a:t>be used for T/S or T/C specimen collections.</a:t>
            </a:r>
          </a:p>
          <a:p>
            <a:pPr lvl="1"/>
            <a:r>
              <a:rPr lang="en-US" dirty="0"/>
              <a:t>Except during downtime.</a:t>
            </a:r>
          </a:p>
          <a:p>
            <a:r>
              <a:rPr lang="en-US" dirty="0"/>
              <a:t>The lattice label used </a:t>
            </a:r>
            <a:r>
              <a:rPr lang="en-US" b="1" dirty="0"/>
              <a:t>MUST</a:t>
            </a:r>
            <a:r>
              <a:rPr lang="en-US" dirty="0"/>
              <a:t> be the one associated with the order.</a:t>
            </a:r>
          </a:p>
          <a:p>
            <a:pPr lvl="1"/>
            <a:r>
              <a:rPr lang="en-US" dirty="0"/>
              <a:t>“EXTRA” labels will </a:t>
            </a:r>
            <a:r>
              <a:rPr lang="en-US" b="1" dirty="0"/>
              <a:t>NOT </a:t>
            </a:r>
            <a:r>
              <a:rPr lang="en-US" dirty="0"/>
              <a:t>be accepted.</a:t>
            </a:r>
          </a:p>
          <a:p>
            <a:r>
              <a:rPr lang="en-US" dirty="0"/>
              <a:t>Use patient chart label on blood form for product pick-up.</a:t>
            </a:r>
          </a:p>
          <a:p>
            <a:r>
              <a:rPr lang="en-US" dirty="0"/>
              <a:t>When administering blood</a:t>
            </a:r>
          </a:p>
          <a:p>
            <a:pPr lvl="1"/>
            <a:r>
              <a:rPr lang="en-US" dirty="0"/>
              <a:t>Documentation field for BBID-&gt; put N/A if patient does not have a BBID.</a:t>
            </a:r>
          </a:p>
        </p:txBody>
      </p:sp>
    </p:spTree>
    <p:extLst>
      <p:ext uri="{BB962C8B-B14F-4D97-AF65-F5344CB8AC3E}">
        <p14:creationId xmlns:p14="http://schemas.microsoft.com/office/powerpoint/2010/main" val="1996258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4423</TotalTime>
  <Words>562</Words>
  <Application>Microsoft Office PowerPoint</Application>
  <PresentationFormat>Widescreen</PresentationFormat>
  <Paragraphs>55</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1_Office Theme</vt:lpstr>
      <vt:lpstr>THFW Laboratory</vt:lpstr>
      <vt:lpstr>Patient Identification</vt:lpstr>
      <vt:lpstr>Misidentification/Mislabeling   </vt:lpstr>
      <vt:lpstr>ORDERS</vt:lpstr>
      <vt:lpstr>Blood Bank Specimen and Product Pick-up: 3rd Patient Identification Verification</vt:lpstr>
      <vt:lpstr>Blood Bank Specimen and Product Pick-up: BBID</vt:lpstr>
      <vt:lpstr>Blood Bank Specimen and Product Pick-up: BBID</vt:lpstr>
      <vt:lpstr>Blood Bank Specimen and Product Pick-up: BBID Doe Patients</vt:lpstr>
      <vt:lpstr>Blood Bank Specimen and Product Pick-up: Lattice</vt:lpstr>
      <vt:lpstr>Blood Bank Specimen and Product Pick-up: Downtime</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Rosson, Phillip</dc:creator>
  <cp:lastModifiedBy>Hall-Norman, Taira</cp:lastModifiedBy>
  <cp:revision>17</cp:revision>
  <dcterms:created xsi:type="dcterms:W3CDTF">2022-07-26T15:45:14Z</dcterms:created>
  <dcterms:modified xsi:type="dcterms:W3CDTF">2025-05-19T13:51:00Z</dcterms:modified>
</cp:coreProperties>
</file>