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408" r:id="rId2"/>
    <p:sldId id="411" r:id="rId3"/>
    <p:sldId id="412" r:id="rId4"/>
    <p:sldId id="354" r:id="rId5"/>
    <p:sldId id="415" r:id="rId6"/>
    <p:sldId id="413" r:id="rId7"/>
    <p:sldId id="416" r:id="rId8"/>
    <p:sldId id="414" r:id="rId9"/>
    <p:sldId id="417" r:id="rId10"/>
    <p:sldId id="418" r:id="rId11"/>
    <p:sldId id="420" r:id="rId12"/>
    <p:sldId id="39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BCB0"/>
    <a:srgbClr val="F3A595"/>
    <a:srgbClr val="FEEFB0"/>
    <a:srgbClr val="FEEB9C"/>
    <a:srgbClr val="0000F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B04D65-66EE-4030-A5D6-52DD08017DAF}"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07D006-99CA-4114-A93E-CFD4DF03455A}" type="slidenum">
              <a:rPr lang="en-US" smtClean="0"/>
              <a:t>‹#›</a:t>
            </a:fld>
            <a:endParaRPr lang="en-US"/>
          </a:p>
        </p:txBody>
      </p:sp>
    </p:spTree>
    <p:extLst>
      <p:ext uri="{BB962C8B-B14F-4D97-AF65-F5344CB8AC3E}">
        <p14:creationId xmlns:p14="http://schemas.microsoft.com/office/powerpoint/2010/main" val="220439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Lab’s accrediting</a:t>
            </a:r>
            <a:r>
              <a:rPr lang="en-US" baseline="0" dirty="0"/>
              <a:t> agencies require a physician order for all lab tests performed.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BB92-0307-4094-B53A-C28D687531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3248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Lab’s accrediting</a:t>
            </a:r>
            <a:r>
              <a:rPr lang="en-US" baseline="0" dirty="0"/>
              <a:t> agencies require a physician order for all lab tests performed.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7EBB92-0307-4094-B53A-C28D687531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16965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p:cNvSpPr/>
          <p:nvPr userDrawn="1"/>
        </p:nvSpPr>
        <p:spPr>
          <a:xfrm>
            <a:off x="-9960" y="6038258"/>
            <a:ext cx="12211923" cy="74701"/>
          </a:xfrm>
          <a:prstGeom prst="rect">
            <a:avLst/>
          </a:prstGeom>
          <a:solidFill>
            <a:srgbClr val="00A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9" name="Picture 2" descr="K:\Work Archives\PHS\THR branding\Logos\THR logos\THR-color.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359153" y="6246184"/>
            <a:ext cx="2506783" cy="46628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K:\Work Archives\PHS\Misc\Vision 2026\THR_Strategic Framework_Final fixed RIGHT.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59835" y="907732"/>
            <a:ext cx="11489267" cy="4271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699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2659" y="274638"/>
            <a:ext cx="9639741" cy="1143000"/>
          </a:xfrm>
        </p:spPr>
        <p:txBody>
          <a:bodyPr>
            <a:normAutofit/>
          </a:bodyPr>
          <a:lstStyle>
            <a:lvl1pPr algn="l">
              <a:defRPr sz="3600" b="1">
                <a:solidFill>
                  <a:srgbClr val="00A160"/>
                </a:solidFill>
              </a:defRPr>
            </a:lvl1pPr>
          </a:lstStyle>
          <a:p>
            <a:r>
              <a:rPr lang="en-US" dirty="0"/>
              <a:t>Click to edit Master title style</a:t>
            </a:r>
          </a:p>
        </p:txBody>
      </p:sp>
      <p:sp>
        <p:nvSpPr>
          <p:cNvPr id="3" name="Content Placeholder 2"/>
          <p:cNvSpPr>
            <a:spLocks noGrp="1"/>
          </p:cNvSpPr>
          <p:nvPr>
            <p:ph idx="1"/>
          </p:nvPr>
        </p:nvSpPr>
        <p:spPr>
          <a:xfrm>
            <a:off x="1942659" y="1600201"/>
            <a:ext cx="9639741" cy="4525963"/>
          </a:xfrm>
        </p:spPr>
        <p:txBody>
          <a:bodyPr/>
          <a:lstStyle>
            <a:lvl1pPr>
              <a:buClr>
                <a:srgbClr val="00A160"/>
              </a:buClr>
              <a:defRPr/>
            </a:lvl1pPr>
            <a:lvl2pPr>
              <a:buClr>
                <a:srgbClr val="00A160"/>
              </a:buClr>
              <a:defRPr/>
            </a:lvl2pPr>
            <a:lvl3pPr>
              <a:buClr>
                <a:srgbClr val="00A160"/>
              </a:buClr>
              <a:defRPr/>
            </a:lvl3pPr>
            <a:lvl4pPr>
              <a:buClr>
                <a:srgbClr val="00A160"/>
              </a:buClr>
              <a:defRPr/>
            </a:lvl4pPr>
            <a:lvl5pPr>
              <a:buClr>
                <a:srgbClr val="00A160"/>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55208" y="6356351"/>
            <a:ext cx="2499192" cy="365125"/>
          </a:xfrm>
        </p:spPr>
        <p:txBody>
          <a:bodyPr/>
          <a:lstStyle/>
          <a:p>
            <a:fld id="{92909817-66AA-42B6-8BA8-25E96475B9F1}" type="datetimeFigureOut">
              <a:rPr lang="en-US" smtClean="0"/>
              <a:t>8/25/2026</a:t>
            </a:fld>
            <a:endParaRPr lang="en-US"/>
          </a:p>
        </p:txBody>
      </p:sp>
      <p:sp>
        <p:nvSpPr>
          <p:cNvPr id="5" name="Footer Placeholder 4"/>
          <p:cNvSpPr>
            <a:spLocks noGrp="1"/>
          </p:cNvSpPr>
          <p:nvPr>
            <p:ph type="ftr" sz="quarter" idx="11"/>
          </p:nvPr>
        </p:nvSpPr>
        <p:spPr>
          <a:xfrm>
            <a:off x="4634638" y="6356351"/>
            <a:ext cx="3391761" cy="365125"/>
          </a:xfrm>
        </p:spPr>
        <p:txBody>
          <a:bodyPr/>
          <a:lstStyle/>
          <a:p>
            <a:endParaRPr lang="en-US"/>
          </a:p>
        </p:txBody>
      </p:sp>
      <p:sp>
        <p:nvSpPr>
          <p:cNvPr id="6" name="Slide Number Placeholder 5"/>
          <p:cNvSpPr>
            <a:spLocks noGrp="1"/>
          </p:cNvSpPr>
          <p:nvPr>
            <p:ph type="sldNum" sz="quarter" idx="12"/>
          </p:nvPr>
        </p:nvSpPr>
        <p:spPr>
          <a:xfrm>
            <a:off x="9083208" y="6356351"/>
            <a:ext cx="2499192" cy="365125"/>
          </a:xfrm>
        </p:spPr>
        <p:txBody>
          <a:bodyPr/>
          <a:lstStyle/>
          <a:p>
            <a:fld id="{67FC7FEF-F34C-41C3-ADDA-BB226DBBA38F}" type="slidenum">
              <a:rPr lang="en-US" smtClean="0"/>
              <a:t>‹#›</a:t>
            </a:fld>
            <a:endParaRPr lang="en-US"/>
          </a:p>
        </p:txBody>
      </p:sp>
      <p:pic>
        <p:nvPicPr>
          <p:cNvPr id="9" name="Picture 3" descr="K:\Work Archives\PHS\THR branding\Logos\THR logos\PNG files\THR-wh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184" y="6382842"/>
            <a:ext cx="2140763" cy="34071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3852" y="1"/>
            <a:ext cx="1908047" cy="6865471"/>
          </a:xfrm>
          <a:prstGeom prst="rect">
            <a:avLst/>
          </a:prstGeom>
          <a:gradFill flip="none" rotWithShape="1">
            <a:gsLst>
              <a:gs pos="0">
                <a:schemeClr val="tx2"/>
              </a:gs>
              <a:gs pos="100000">
                <a:srgbClr val="0070C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1" name="Rectangle 10"/>
          <p:cNvSpPr/>
          <p:nvPr userDrawn="1"/>
        </p:nvSpPr>
        <p:spPr>
          <a:xfrm>
            <a:off x="-9960" y="6038258"/>
            <a:ext cx="12211923" cy="74701"/>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grpSp>
        <p:nvGrpSpPr>
          <p:cNvPr id="12" name="Group 11"/>
          <p:cNvGrpSpPr/>
          <p:nvPr userDrawn="1"/>
        </p:nvGrpSpPr>
        <p:grpSpPr>
          <a:xfrm>
            <a:off x="-364703" y="539435"/>
            <a:ext cx="2629747" cy="450927"/>
            <a:chOff x="-264562" y="575294"/>
            <a:chExt cx="1972310" cy="450927"/>
          </a:xfrm>
        </p:grpSpPr>
        <p:pic>
          <p:nvPicPr>
            <p:cNvPr id="13" name="Picture 12" descr="K:\Work Archives\PHS\Misc\Vision 2026\people white.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312" y="760714"/>
              <a:ext cx="484563" cy="265507"/>
            </a:xfrm>
            <a:prstGeom prst="rect">
              <a:avLst/>
            </a:prstGeom>
            <a:noFill/>
          </p:spPr>
        </p:pic>
        <p:sp>
          <p:nvSpPr>
            <p:cNvPr id="14" name="Text Box 2"/>
            <p:cNvSpPr txBox="1">
              <a:spLocks noChangeArrowheads="1"/>
            </p:cNvSpPr>
            <p:nvPr/>
          </p:nvSpPr>
          <p:spPr bwMode="auto">
            <a:xfrm>
              <a:off x="-264562" y="575294"/>
              <a:ext cx="1972310" cy="139701"/>
            </a:xfrm>
            <a:prstGeom prst="rect">
              <a:avLst/>
            </a:prstGeom>
            <a:noFill/>
            <a:ln w="9525">
              <a:noFill/>
              <a:miter lim="800000"/>
              <a:headEnd/>
              <a:tailEnd/>
            </a:ln>
          </p:spPr>
          <p:txBody>
            <a:bodyPr rot="0" vert="horz" wrap="square" lIns="0" tIns="0" rIns="0" bIns="0" anchor="t" anchorCtr="0">
              <a:noAutofit/>
            </a:bodyPr>
            <a:lstStyle/>
            <a:p>
              <a:pPr marL="0" marR="0" algn="ctr">
                <a:spcBef>
                  <a:spcPts val="0"/>
                </a:spcBef>
                <a:spcAft>
                  <a:spcPts val="0"/>
                </a:spcAft>
              </a:pPr>
              <a:r>
                <a:rPr lang="en-US" sz="700" b="1" dirty="0">
                  <a:solidFill>
                    <a:srgbClr val="FFFFFF"/>
                  </a:solidFill>
                  <a:effectLst/>
                  <a:latin typeface="Arial"/>
                  <a:ea typeface="Times New Roman"/>
                </a:rPr>
                <a:t>CONSUMER FOCUS</a:t>
              </a:r>
              <a:endParaRPr lang="en-US" sz="700" dirty="0">
                <a:effectLst/>
                <a:latin typeface="Times New Roman"/>
                <a:ea typeface="Times New Roman"/>
              </a:endParaRPr>
            </a:p>
          </p:txBody>
        </p:sp>
      </p:grpSp>
      <p:grpSp>
        <p:nvGrpSpPr>
          <p:cNvPr id="15" name="Group 14"/>
          <p:cNvGrpSpPr/>
          <p:nvPr userDrawn="1"/>
        </p:nvGrpSpPr>
        <p:grpSpPr>
          <a:xfrm>
            <a:off x="-364278" y="5065912"/>
            <a:ext cx="2628900" cy="595705"/>
            <a:chOff x="-264244" y="3837706"/>
            <a:chExt cx="1971675" cy="595705"/>
          </a:xfrm>
        </p:grpSpPr>
        <p:pic>
          <p:nvPicPr>
            <p:cNvPr id="16" name="Picture 15" descr="K:\Work Archives\PHS\Misc\Vision 2026\value white.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7522" y="4027571"/>
              <a:ext cx="348142" cy="405840"/>
            </a:xfrm>
            <a:prstGeom prst="rect">
              <a:avLst/>
            </a:prstGeom>
            <a:noFill/>
          </p:spPr>
        </p:pic>
        <p:sp>
          <p:nvSpPr>
            <p:cNvPr id="17" name="Text Box 2"/>
            <p:cNvSpPr txBox="1">
              <a:spLocks noChangeArrowheads="1"/>
            </p:cNvSpPr>
            <p:nvPr/>
          </p:nvSpPr>
          <p:spPr bwMode="auto">
            <a:xfrm>
              <a:off x="-264244" y="3837706"/>
              <a:ext cx="1971675" cy="210185"/>
            </a:xfrm>
            <a:prstGeom prst="rect">
              <a:avLst/>
            </a:prstGeom>
            <a:noFill/>
            <a:ln w="9525">
              <a:noFill/>
              <a:miter lim="800000"/>
              <a:headEnd/>
              <a:tailEnd/>
            </a:ln>
          </p:spPr>
          <p:txBody>
            <a:bodyPr rot="0" vert="horz" wrap="square" lIns="0" tIns="0" rIns="0" bIns="0" anchor="t" anchorCtr="0">
              <a:noAutofit/>
            </a:bodyPr>
            <a:lstStyle/>
            <a:p>
              <a:pPr marL="0" marR="0" algn="ctr">
                <a:spcBef>
                  <a:spcPts val="0"/>
                </a:spcBef>
                <a:spcAft>
                  <a:spcPts val="0"/>
                </a:spcAft>
              </a:pPr>
              <a:r>
                <a:rPr lang="en-US" sz="700" b="1" dirty="0">
                  <a:solidFill>
                    <a:srgbClr val="FFFFFF"/>
                  </a:solidFill>
                  <a:effectLst/>
                  <a:latin typeface="Arial"/>
                  <a:ea typeface="Times New Roman"/>
                </a:rPr>
                <a:t>VALUE CREATION</a:t>
              </a:r>
              <a:endParaRPr lang="en-US" sz="700" dirty="0">
                <a:effectLst/>
                <a:latin typeface="Times New Roman"/>
                <a:ea typeface="Times New Roman"/>
              </a:endParaRPr>
            </a:p>
          </p:txBody>
        </p:sp>
      </p:grpSp>
      <p:grpSp>
        <p:nvGrpSpPr>
          <p:cNvPr id="18" name="Group 17"/>
          <p:cNvGrpSpPr/>
          <p:nvPr userDrawn="1"/>
        </p:nvGrpSpPr>
        <p:grpSpPr>
          <a:xfrm>
            <a:off x="-364278" y="2658545"/>
            <a:ext cx="2628900" cy="590979"/>
            <a:chOff x="-264244" y="1555715"/>
            <a:chExt cx="1971675" cy="590979"/>
          </a:xfrm>
        </p:grpSpPr>
        <p:pic>
          <p:nvPicPr>
            <p:cNvPr id="19" name="Picture 18" descr="K:\Work Archives\PHS\Misc\Vision 2026\care white.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144" y="1741343"/>
              <a:ext cx="358899" cy="405351"/>
            </a:xfrm>
            <a:prstGeom prst="rect">
              <a:avLst/>
            </a:prstGeom>
            <a:noFill/>
          </p:spPr>
        </p:pic>
        <p:sp>
          <p:nvSpPr>
            <p:cNvPr id="20" name="Text Box 2"/>
            <p:cNvSpPr txBox="1">
              <a:spLocks noChangeArrowheads="1"/>
            </p:cNvSpPr>
            <p:nvPr/>
          </p:nvSpPr>
          <p:spPr bwMode="auto">
            <a:xfrm>
              <a:off x="-264244" y="1555715"/>
              <a:ext cx="1971675" cy="160020"/>
            </a:xfrm>
            <a:prstGeom prst="rect">
              <a:avLst/>
            </a:prstGeom>
            <a:noFill/>
            <a:ln w="9525">
              <a:noFill/>
              <a:miter lim="800000"/>
              <a:headEnd/>
              <a:tailEnd/>
            </a:ln>
          </p:spPr>
          <p:txBody>
            <a:bodyPr rot="0" vert="horz" wrap="square" lIns="0" tIns="0" rIns="0" bIns="0" anchor="t" anchorCtr="0">
              <a:noAutofit/>
            </a:bodyPr>
            <a:lstStyle/>
            <a:p>
              <a:pPr marL="0" marR="0" algn="ctr">
                <a:spcBef>
                  <a:spcPts val="0"/>
                </a:spcBef>
                <a:spcAft>
                  <a:spcPts val="0"/>
                </a:spcAft>
              </a:pPr>
              <a:r>
                <a:rPr lang="en-US" sz="700" b="1" dirty="0">
                  <a:solidFill>
                    <a:srgbClr val="FFFFFF"/>
                  </a:solidFill>
                  <a:effectLst/>
                  <a:latin typeface="Arial"/>
                  <a:ea typeface="Times New Roman"/>
                </a:rPr>
                <a:t>EXCEPTIONAL CARE</a:t>
              </a:r>
              <a:endParaRPr lang="en-US" sz="700" dirty="0">
                <a:effectLst/>
                <a:latin typeface="Times New Roman"/>
                <a:ea typeface="Times New Roman"/>
              </a:endParaRPr>
            </a:p>
          </p:txBody>
        </p:sp>
      </p:grpSp>
      <p:grpSp>
        <p:nvGrpSpPr>
          <p:cNvPr id="21" name="Group 20"/>
          <p:cNvGrpSpPr/>
          <p:nvPr userDrawn="1"/>
        </p:nvGrpSpPr>
        <p:grpSpPr>
          <a:xfrm>
            <a:off x="-364278" y="1555449"/>
            <a:ext cx="2628900" cy="538007"/>
            <a:chOff x="-264244" y="2732366"/>
            <a:chExt cx="1971675" cy="538007"/>
          </a:xfrm>
        </p:grpSpPr>
        <p:pic>
          <p:nvPicPr>
            <p:cNvPr id="22" name="Picture 21" descr="K:\Work Archives\PHS\Misc\Vision 2026\culture.pn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8673" y="2922231"/>
              <a:ext cx="405840" cy="348142"/>
            </a:xfrm>
            <a:prstGeom prst="rect">
              <a:avLst/>
            </a:prstGeom>
            <a:noFill/>
          </p:spPr>
        </p:pic>
        <p:sp>
          <p:nvSpPr>
            <p:cNvPr id="23" name="Text Box 2"/>
            <p:cNvSpPr txBox="1">
              <a:spLocks noChangeArrowheads="1"/>
            </p:cNvSpPr>
            <p:nvPr/>
          </p:nvSpPr>
          <p:spPr bwMode="auto">
            <a:xfrm>
              <a:off x="-264244" y="2732366"/>
              <a:ext cx="1971675" cy="160020"/>
            </a:xfrm>
            <a:prstGeom prst="rect">
              <a:avLst/>
            </a:prstGeom>
            <a:noFill/>
            <a:ln w="9525">
              <a:noFill/>
              <a:miter lim="800000"/>
              <a:headEnd/>
              <a:tailEnd/>
            </a:ln>
          </p:spPr>
          <p:txBody>
            <a:bodyPr rot="0" vert="horz" wrap="square" lIns="0" tIns="0" rIns="0" bIns="0" anchor="t" anchorCtr="0">
              <a:noAutofit/>
            </a:bodyPr>
            <a:lstStyle/>
            <a:p>
              <a:pPr marL="0" marR="0" algn="ctr">
                <a:spcBef>
                  <a:spcPts val="0"/>
                </a:spcBef>
                <a:spcAft>
                  <a:spcPts val="0"/>
                </a:spcAft>
              </a:pPr>
              <a:r>
                <a:rPr lang="en-US" sz="700" b="1" dirty="0">
                  <a:solidFill>
                    <a:srgbClr val="FFFFFF"/>
                  </a:solidFill>
                  <a:effectLst/>
                  <a:latin typeface="Arial"/>
                  <a:ea typeface="Times New Roman"/>
                </a:rPr>
                <a:t>CULTURE OF EXCELLENCE</a:t>
              </a:r>
              <a:endParaRPr lang="en-US" sz="700" dirty="0">
                <a:effectLst/>
                <a:latin typeface="Times New Roman"/>
                <a:ea typeface="Times New Roman"/>
              </a:endParaRPr>
            </a:p>
          </p:txBody>
        </p:sp>
      </p:grpSp>
      <p:grpSp>
        <p:nvGrpSpPr>
          <p:cNvPr id="24" name="Group 23"/>
          <p:cNvGrpSpPr/>
          <p:nvPr userDrawn="1"/>
        </p:nvGrpSpPr>
        <p:grpSpPr>
          <a:xfrm>
            <a:off x="-364278" y="3814612"/>
            <a:ext cx="2628900" cy="686211"/>
            <a:chOff x="-264244" y="4984544"/>
            <a:chExt cx="1971675" cy="686211"/>
          </a:xfrm>
        </p:grpSpPr>
        <p:pic>
          <p:nvPicPr>
            <p:cNvPr id="25" name="Picture 3" descr="K:\Work Archives\PHS\Misc\Vision 2026\growth whit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454" y="5175679"/>
              <a:ext cx="364278" cy="495076"/>
            </a:xfrm>
            <a:prstGeom prst="rect">
              <a:avLst/>
            </a:prstGeom>
            <a:noFill/>
            <a:extLst>
              <a:ext uri="{909E8E84-426E-40DD-AFC4-6F175D3DCCD1}">
                <a14:hiddenFill xmlns:a14="http://schemas.microsoft.com/office/drawing/2010/main">
                  <a:solidFill>
                    <a:srgbClr val="FFFFFF"/>
                  </a:solidFill>
                </a14:hiddenFill>
              </a:ext>
            </a:extLst>
          </p:spPr>
        </p:pic>
        <p:sp>
          <p:nvSpPr>
            <p:cNvPr id="26" name="Text Box 2"/>
            <p:cNvSpPr txBox="1">
              <a:spLocks noChangeArrowheads="1"/>
            </p:cNvSpPr>
            <p:nvPr/>
          </p:nvSpPr>
          <p:spPr bwMode="auto">
            <a:xfrm>
              <a:off x="-264244" y="4984544"/>
              <a:ext cx="1971675" cy="210185"/>
            </a:xfrm>
            <a:prstGeom prst="rect">
              <a:avLst/>
            </a:prstGeom>
            <a:noFill/>
            <a:ln w="9525">
              <a:noFill/>
              <a:miter lim="800000"/>
              <a:headEnd/>
              <a:tailEnd/>
            </a:ln>
          </p:spPr>
          <p:txBody>
            <a:bodyPr rot="0" vert="horz" wrap="square" lIns="0" tIns="0" rIns="0" bIns="0" anchor="t" anchorCtr="0">
              <a:noAutofit/>
            </a:bodyPr>
            <a:lstStyle/>
            <a:p>
              <a:pPr marL="0" marR="0" algn="ctr">
                <a:spcBef>
                  <a:spcPts val="0"/>
                </a:spcBef>
                <a:spcAft>
                  <a:spcPts val="0"/>
                </a:spcAft>
              </a:pPr>
              <a:r>
                <a:rPr lang="en-US" sz="700" b="1" dirty="0">
                  <a:solidFill>
                    <a:srgbClr val="FFFFFF"/>
                  </a:solidFill>
                  <a:effectLst/>
                  <a:latin typeface="Arial"/>
                  <a:ea typeface="Times New Roman"/>
                </a:rPr>
                <a:t>TRANSFORMATIVE GROWTH</a:t>
              </a:r>
              <a:endParaRPr lang="en-US" sz="700" dirty="0">
                <a:effectLst/>
                <a:latin typeface="Times New Roman"/>
                <a:ea typeface="Times New Roman"/>
              </a:endParaRPr>
            </a:p>
          </p:txBody>
        </p:sp>
      </p:grpSp>
      <p:pic>
        <p:nvPicPr>
          <p:cNvPr id="27" name="Picture 2" descr="K:\Work Archives\PHS\THR branding\Logos\THR logos\THR-color.jp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9359153" y="6246184"/>
            <a:ext cx="2506783" cy="466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981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909817-66AA-42B6-8BA8-25E96475B9F1}"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FC7FEF-F34C-41C3-ADDA-BB226DBBA38F}" type="slidenum">
              <a:rPr lang="en-US" smtClean="0"/>
              <a:t>‹#›</a:t>
            </a:fld>
            <a:endParaRPr lang="en-US"/>
          </a:p>
        </p:txBody>
      </p:sp>
    </p:spTree>
    <p:extLst>
      <p:ext uri="{BB962C8B-B14F-4D97-AF65-F5344CB8AC3E}">
        <p14:creationId xmlns:p14="http://schemas.microsoft.com/office/powerpoint/2010/main" val="2925197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909817-66AA-42B6-8BA8-25E96475B9F1}"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FC7FEF-F34C-41C3-ADDA-BB226DBBA38F}" type="slidenum">
              <a:rPr lang="en-US" smtClean="0"/>
              <a:t>‹#›</a:t>
            </a:fld>
            <a:endParaRPr lang="en-US"/>
          </a:p>
        </p:txBody>
      </p:sp>
    </p:spTree>
    <p:extLst>
      <p:ext uri="{BB962C8B-B14F-4D97-AF65-F5344CB8AC3E}">
        <p14:creationId xmlns:p14="http://schemas.microsoft.com/office/powerpoint/2010/main" val="3570205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909817-66AA-42B6-8BA8-25E96475B9F1}"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FC7FEF-F34C-41C3-ADDA-BB226DBBA38F}" type="slidenum">
              <a:rPr lang="en-US" smtClean="0"/>
              <a:t>‹#›</a:t>
            </a:fld>
            <a:endParaRPr lang="en-US"/>
          </a:p>
        </p:txBody>
      </p:sp>
    </p:spTree>
    <p:extLst>
      <p:ext uri="{BB962C8B-B14F-4D97-AF65-F5344CB8AC3E}">
        <p14:creationId xmlns:p14="http://schemas.microsoft.com/office/powerpoint/2010/main" val="3426172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9" name="Picture 2" descr="K:\Work Archives\PHS\Misc\Vision 2026\THR_Strategic Framework_Final fixed RIGHT.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59835" y="1595572"/>
            <a:ext cx="11489267" cy="427182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userDrawn="1"/>
        </p:nvSpPr>
        <p:spPr>
          <a:xfrm>
            <a:off x="-9960" y="6038258"/>
            <a:ext cx="12211923" cy="74701"/>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5" name="Picture 2" descr="K:\Work Archives\PHS\THR branding\Logos\THR logos\THR-color.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359153" y="6246184"/>
            <a:ext cx="2506783" cy="466286"/>
          </a:xfrm>
          <a:prstGeom prst="rect">
            <a:avLst/>
          </a:prstGeom>
          <a:solidFill>
            <a:srgbClr val="00A160"/>
          </a:solidFill>
        </p:spPr>
      </p:pic>
      <p:sp>
        <p:nvSpPr>
          <p:cNvPr id="6" name="Rectangle 5"/>
          <p:cNvSpPr/>
          <p:nvPr userDrawn="1"/>
        </p:nvSpPr>
        <p:spPr>
          <a:xfrm>
            <a:off x="0" y="1350014"/>
            <a:ext cx="12211923" cy="74701"/>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4209728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09817-66AA-42B6-8BA8-25E96475B9F1}" type="datetimeFigureOut">
              <a:rPr lang="en-US" smtClean="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FC7FEF-F34C-41C3-ADDA-BB226DBBA38F}" type="slidenum">
              <a:rPr lang="en-US" smtClean="0"/>
              <a:t>‹#›</a:t>
            </a:fld>
            <a:endParaRPr lang="en-US"/>
          </a:p>
        </p:txBody>
      </p:sp>
    </p:spTree>
    <p:extLst>
      <p:ext uri="{BB962C8B-B14F-4D97-AF65-F5344CB8AC3E}">
        <p14:creationId xmlns:p14="http://schemas.microsoft.com/office/powerpoint/2010/main" val="2833645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909817-66AA-42B6-8BA8-25E96475B9F1}"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FC7FEF-F34C-41C3-ADDA-BB226DBBA38F}" type="slidenum">
              <a:rPr lang="en-US" smtClean="0"/>
              <a:t>‹#›</a:t>
            </a:fld>
            <a:endParaRPr lang="en-US"/>
          </a:p>
        </p:txBody>
      </p:sp>
    </p:spTree>
    <p:extLst>
      <p:ext uri="{BB962C8B-B14F-4D97-AF65-F5344CB8AC3E}">
        <p14:creationId xmlns:p14="http://schemas.microsoft.com/office/powerpoint/2010/main" val="3816223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909817-66AA-42B6-8BA8-25E96475B9F1}"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FC7FEF-F34C-41C3-ADDA-BB226DBBA38F}" type="slidenum">
              <a:rPr lang="en-US" smtClean="0"/>
              <a:t>‹#›</a:t>
            </a:fld>
            <a:endParaRPr lang="en-US"/>
          </a:p>
        </p:txBody>
      </p:sp>
    </p:spTree>
    <p:extLst>
      <p:ext uri="{BB962C8B-B14F-4D97-AF65-F5344CB8AC3E}">
        <p14:creationId xmlns:p14="http://schemas.microsoft.com/office/powerpoint/2010/main" val="4132391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909817-66AA-42B6-8BA8-25E96475B9F1}"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FC7FEF-F34C-41C3-ADDA-BB226DBBA38F}" type="slidenum">
              <a:rPr lang="en-US" smtClean="0"/>
              <a:t>‹#›</a:t>
            </a:fld>
            <a:endParaRPr lang="en-US"/>
          </a:p>
        </p:txBody>
      </p:sp>
    </p:spTree>
    <p:extLst>
      <p:ext uri="{BB962C8B-B14F-4D97-AF65-F5344CB8AC3E}">
        <p14:creationId xmlns:p14="http://schemas.microsoft.com/office/powerpoint/2010/main" val="3272934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909817-66AA-42B6-8BA8-25E96475B9F1}"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FC7FEF-F34C-41C3-ADDA-BB226DBBA38F}" type="slidenum">
              <a:rPr lang="en-US" smtClean="0"/>
              <a:t>‹#›</a:t>
            </a:fld>
            <a:endParaRPr lang="en-US"/>
          </a:p>
        </p:txBody>
      </p:sp>
    </p:spTree>
    <p:extLst>
      <p:ext uri="{BB962C8B-B14F-4D97-AF65-F5344CB8AC3E}">
        <p14:creationId xmlns:p14="http://schemas.microsoft.com/office/powerpoint/2010/main" val="4190556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909817-66AA-42B6-8BA8-25E96475B9F1}" type="datetimeFigureOut">
              <a:rPr lang="en-US" smtClean="0"/>
              <a:t>8/25/2026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FC7FEF-F34C-41C3-ADDA-BB226DBBA38F}" type="slidenum">
              <a:rPr lang="en-US" smtClean="0"/>
              <a:t>‹#›</a:t>
            </a:fld>
            <a:endParaRPr lang="en-US"/>
          </a:p>
        </p:txBody>
      </p:sp>
    </p:spTree>
    <p:extLst>
      <p:ext uri="{BB962C8B-B14F-4D97-AF65-F5344CB8AC3E}">
        <p14:creationId xmlns:p14="http://schemas.microsoft.com/office/powerpoint/2010/main" val="34638023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457200"/>
            <a:ext cx="6858000" cy="1143000"/>
          </a:xfrm>
        </p:spPr>
        <p:txBody>
          <a:bodyPr>
            <a:normAutofit/>
          </a:bodyPr>
          <a:lstStyle/>
          <a:p>
            <a:pPr algn="ctr"/>
            <a:r>
              <a:rPr lang="en-US" sz="5400" dirty="0"/>
              <a:t>THFW Laboratory</a:t>
            </a:r>
          </a:p>
        </p:txBody>
      </p:sp>
      <p:sp>
        <p:nvSpPr>
          <p:cNvPr id="3" name="Content Placeholder 2"/>
          <p:cNvSpPr>
            <a:spLocks noGrp="1"/>
          </p:cNvSpPr>
          <p:nvPr>
            <p:ph idx="1"/>
          </p:nvPr>
        </p:nvSpPr>
        <p:spPr>
          <a:xfrm>
            <a:off x="2971800" y="1905001"/>
            <a:ext cx="7086600" cy="2743199"/>
          </a:xfrm>
        </p:spPr>
        <p:txBody>
          <a:bodyPr>
            <a:normAutofit/>
          </a:bodyPr>
          <a:lstStyle/>
          <a:p>
            <a:pPr marL="0" indent="0" algn="ctr">
              <a:buNone/>
            </a:pPr>
            <a:r>
              <a:rPr lang="en-US" sz="6000" b="1" dirty="0">
                <a:solidFill>
                  <a:srgbClr val="0000FF"/>
                </a:solidFill>
              </a:rPr>
              <a:t>Specimen Collection and Labeling</a:t>
            </a:r>
          </a:p>
          <a:p>
            <a:pPr marL="0" indent="0">
              <a:buNone/>
            </a:pPr>
            <a:endParaRPr lang="en-US" dirty="0"/>
          </a:p>
        </p:txBody>
      </p:sp>
    </p:spTree>
    <p:extLst>
      <p:ext uri="{BB962C8B-B14F-4D97-AF65-F5344CB8AC3E}">
        <p14:creationId xmlns:p14="http://schemas.microsoft.com/office/powerpoint/2010/main" val="1830312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A6904-94A8-C810-5003-F212CD87972D}"/>
              </a:ext>
            </a:extLst>
          </p:cNvPr>
          <p:cNvSpPr>
            <a:spLocks noGrp="1"/>
          </p:cNvSpPr>
          <p:nvPr>
            <p:ph type="title"/>
          </p:nvPr>
        </p:nvSpPr>
        <p:spPr/>
        <p:txBody>
          <a:bodyPr>
            <a:normAutofit/>
          </a:bodyPr>
          <a:lstStyle/>
          <a:p>
            <a:r>
              <a:rPr lang="en-US" sz="4400" dirty="0"/>
              <a:t>Patient Identification</a:t>
            </a:r>
          </a:p>
        </p:txBody>
      </p:sp>
      <p:sp>
        <p:nvSpPr>
          <p:cNvPr id="3" name="Content Placeholder 2">
            <a:extLst>
              <a:ext uri="{FF2B5EF4-FFF2-40B4-BE49-F238E27FC236}">
                <a16:creationId xmlns:a16="http://schemas.microsoft.com/office/drawing/2014/main" id="{F9B76CF5-73B2-3C7E-9C13-300E8B73E3C3}"/>
              </a:ext>
            </a:extLst>
          </p:cNvPr>
          <p:cNvSpPr>
            <a:spLocks noGrp="1"/>
          </p:cNvSpPr>
          <p:nvPr>
            <p:ph idx="1"/>
          </p:nvPr>
        </p:nvSpPr>
        <p:spPr>
          <a:xfrm>
            <a:off x="1942659" y="1998574"/>
            <a:ext cx="9639741" cy="4859426"/>
          </a:xfrm>
        </p:spPr>
        <p:txBody>
          <a:bodyPr>
            <a:normAutofit/>
          </a:bodyPr>
          <a:lstStyle/>
          <a:p>
            <a:r>
              <a:rPr lang="en-US" dirty="0"/>
              <a:t>Joint Commission 2026 Hospital and Laboratory National Performance Goal (NPG 01.01.01)</a:t>
            </a:r>
          </a:p>
          <a:p>
            <a:r>
              <a:rPr lang="en-US" dirty="0"/>
              <a:t>Use at least two ways to identify patients. For example, use the patient’s name and date of birth. This is done to make sure that each patient gets the correct medicine and treatment. </a:t>
            </a:r>
          </a:p>
          <a:p>
            <a:endParaRPr lang="en-US" dirty="0"/>
          </a:p>
        </p:txBody>
      </p:sp>
    </p:spTree>
    <p:extLst>
      <p:ext uri="{BB962C8B-B14F-4D97-AF65-F5344CB8AC3E}">
        <p14:creationId xmlns:p14="http://schemas.microsoft.com/office/powerpoint/2010/main" val="2345336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73AD5-7071-C499-2D83-D7838A076C9E}"/>
              </a:ext>
            </a:extLst>
          </p:cNvPr>
          <p:cNvSpPr>
            <a:spLocks noGrp="1"/>
          </p:cNvSpPr>
          <p:nvPr>
            <p:ph type="title"/>
          </p:nvPr>
        </p:nvSpPr>
        <p:spPr/>
        <p:txBody>
          <a:bodyPr/>
          <a:lstStyle/>
          <a:p>
            <a:r>
              <a:rPr lang="en-US" dirty="0"/>
              <a:t>Misidentification/Mislabeling   </a:t>
            </a:r>
          </a:p>
        </p:txBody>
      </p:sp>
      <p:sp>
        <p:nvSpPr>
          <p:cNvPr id="3" name="Content Placeholder 2">
            <a:extLst>
              <a:ext uri="{FF2B5EF4-FFF2-40B4-BE49-F238E27FC236}">
                <a16:creationId xmlns:a16="http://schemas.microsoft.com/office/drawing/2014/main" id="{AC421479-376D-FD3D-3321-4BD643714443}"/>
              </a:ext>
            </a:extLst>
          </p:cNvPr>
          <p:cNvSpPr>
            <a:spLocks noGrp="1"/>
          </p:cNvSpPr>
          <p:nvPr>
            <p:ph idx="1"/>
          </p:nvPr>
        </p:nvSpPr>
        <p:spPr/>
        <p:txBody>
          <a:bodyPr>
            <a:normAutofit lnSpcReduction="10000"/>
          </a:bodyPr>
          <a:lstStyle/>
          <a:p>
            <a:r>
              <a:rPr lang="en-US" dirty="0"/>
              <a:t>Technology alone cannot ensure accurate patient identification. The approach to this issue must be patient-centric, comprehensive, and systematic considering not only the technology but </a:t>
            </a:r>
            <a:r>
              <a:rPr lang="en-US" b="1" i="1" dirty="0"/>
              <a:t>also</a:t>
            </a:r>
            <a:r>
              <a:rPr lang="en-US" dirty="0"/>
              <a:t> the people.</a:t>
            </a:r>
          </a:p>
          <a:p>
            <a:r>
              <a:rPr lang="en-US" dirty="0"/>
              <a:t>Accurate patient identification requires shared responsibility and their processes. Involvement of organization leadership, providers, and frontline staff is </a:t>
            </a:r>
            <a:r>
              <a:rPr lang="en-US" b="1" dirty="0"/>
              <a:t>ESSENTIAL</a:t>
            </a:r>
            <a:r>
              <a:rPr lang="en-US" dirty="0"/>
              <a:t>.</a:t>
            </a:r>
          </a:p>
        </p:txBody>
      </p:sp>
    </p:spTree>
    <p:extLst>
      <p:ext uri="{BB962C8B-B14F-4D97-AF65-F5344CB8AC3E}">
        <p14:creationId xmlns:p14="http://schemas.microsoft.com/office/powerpoint/2010/main" val="3343599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457200"/>
            <a:ext cx="6858000" cy="1143000"/>
          </a:xfrm>
        </p:spPr>
        <p:txBody>
          <a:bodyPr>
            <a:normAutofit/>
          </a:bodyPr>
          <a:lstStyle/>
          <a:p>
            <a:pPr algn="ctr"/>
            <a:r>
              <a:rPr lang="en-US" sz="5400" dirty="0"/>
              <a:t>ORDERS</a:t>
            </a:r>
          </a:p>
        </p:txBody>
      </p:sp>
      <p:sp>
        <p:nvSpPr>
          <p:cNvPr id="3" name="Content Placeholder 2"/>
          <p:cNvSpPr>
            <a:spLocks noGrp="1"/>
          </p:cNvSpPr>
          <p:nvPr>
            <p:ph idx="1"/>
          </p:nvPr>
        </p:nvSpPr>
        <p:spPr>
          <a:xfrm>
            <a:off x="2971800" y="1905001"/>
            <a:ext cx="7086600" cy="2743199"/>
          </a:xfrm>
        </p:spPr>
        <p:txBody>
          <a:bodyPr>
            <a:normAutofit/>
          </a:bodyPr>
          <a:lstStyle/>
          <a:p>
            <a:pPr marL="0" indent="0" algn="ctr">
              <a:buNone/>
            </a:pPr>
            <a:r>
              <a:rPr lang="en-US" sz="4800" dirty="0"/>
              <a:t>All lab specimens must  have an appropriate provider order.</a:t>
            </a:r>
          </a:p>
          <a:p>
            <a:pPr marL="0" indent="0">
              <a:buNone/>
            </a:pPr>
            <a:endParaRPr lang="en-US" dirty="0"/>
          </a:p>
        </p:txBody>
      </p:sp>
    </p:spTree>
    <p:extLst>
      <p:ext uri="{BB962C8B-B14F-4D97-AF65-F5344CB8AC3E}">
        <p14:creationId xmlns:p14="http://schemas.microsoft.com/office/powerpoint/2010/main" val="3055577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9A2D5-7E28-0090-ED38-B2131AE12A44}"/>
              </a:ext>
            </a:extLst>
          </p:cNvPr>
          <p:cNvSpPr>
            <a:spLocks noGrp="1"/>
          </p:cNvSpPr>
          <p:nvPr>
            <p:ph type="title"/>
          </p:nvPr>
        </p:nvSpPr>
        <p:spPr>
          <a:xfrm>
            <a:off x="1942659" y="299805"/>
            <a:ext cx="9639741" cy="1143000"/>
          </a:xfrm>
        </p:spPr>
        <p:txBody>
          <a:bodyPr>
            <a:normAutofit fontScale="90000"/>
          </a:bodyPr>
          <a:lstStyle/>
          <a:p>
            <a:r>
              <a:rPr lang="en-US" dirty="0"/>
              <a:t>Blood Bank Specimen and Product Pick-up: 3</a:t>
            </a:r>
            <a:r>
              <a:rPr lang="en-US" baseline="30000" dirty="0"/>
              <a:t>rd</a:t>
            </a:r>
            <a:r>
              <a:rPr lang="en-US" dirty="0"/>
              <a:t> Patient Identification Verification</a:t>
            </a:r>
          </a:p>
        </p:txBody>
      </p:sp>
      <p:sp>
        <p:nvSpPr>
          <p:cNvPr id="3" name="Content Placeholder 2">
            <a:extLst>
              <a:ext uri="{FF2B5EF4-FFF2-40B4-BE49-F238E27FC236}">
                <a16:creationId xmlns:a16="http://schemas.microsoft.com/office/drawing/2014/main" id="{D5912D0C-49D7-DEB6-FC55-E7557D0B4A41}"/>
              </a:ext>
            </a:extLst>
          </p:cNvPr>
          <p:cNvSpPr>
            <a:spLocks noGrp="1"/>
          </p:cNvSpPr>
          <p:nvPr>
            <p:ph idx="1"/>
          </p:nvPr>
        </p:nvSpPr>
        <p:spPr/>
        <p:txBody>
          <a:bodyPr/>
          <a:lstStyle/>
          <a:p>
            <a:r>
              <a:rPr lang="en-US" dirty="0"/>
              <a:t>Patient name and DOB</a:t>
            </a:r>
          </a:p>
          <a:p>
            <a:pPr marL="0" indent="0">
              <a:buNone/>
            </a:pPr>
            <a:r>
              <a:rPr lang="en-US" dirty="0"/>
              <a:t>AND</a:t>
            </a:r>
          </a:p>
          <a:p>
            <a:r>
              <a:rPr lang="en-US" dirty="0"/>
              <a:t>The BBID Band</a:t>
            </a:r>
          </a:p>
          <a:p>
            <a:pPr lvl="1"/>
            <a:r>
              <a:rPr lang="en-US" dirty="0"/>
              <a:t>Has a number that is </a:t>
            </a:r>
            <a:r>
              <a:rPr lang="en-US" b="1" dirty="0"/>
              <a:t>unique </a:t>
            </a:r>
            <a:r>
              <a:rPr lang="en-US" dirty="0"/>
              <a:t>to that specific collection and blood products.</a:t>
            </a:r>
          </a:p>
          <a:p>
            <a:pPr marL="0" indent="0">
              <a:buNone/>
            </a:pPr>
            <a:r>
              <a:rPr lang="en-US" dirty="0"/>
              <a:t>OR</a:t>
            </a:r>
          </a:p>
          <a:p>
            <a:r>
              <a:rPr lang="en-US" dirty="0"/>
              <a:t>Rover/Beaker/CC1</a:t>
            </a:r>
          </a:p>
        </p:txBody>
      </p:sp>
    </p:spTree>
    <p:extLst>
      <p:ext uri="{BB962C8B-B14F-4D97-AF65-F5344CB8AC3E}">
        <p14:creationId xmlns:p14="http://schemas.microsoft.com/office/powerpoint/2010/main" val="2023764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E33A1-D83C-9941-B6C3-9B64203F44AC}"/>
              </a:ext>
            </a:extLst>
          </p:cNvPr>
          <p:cNvSpPr>
            <a:spLocks noGrp="1"/>
          </p:cNvSpPr>
          <p:nvPr>
            <p:ph type="title"/>
          </p:nvPr>
        </p:nvSpPr>
        <p:spPr>
          <a:xfrm>
            <a:off x="1942659" y="274638"/>
            <a:ext cx="9639741" cy="815931"/>
          </a:xfrm>
        </p:spPr>
        <p:txBody>
          <a:bodyPr>
            <a:normAutofit/>
          </a:bodyPr>
          <a:lstStyle/>
          <a:p>
            <a:r>
              <a:rPr lang="en-US" dirty="0"/>
              <a:t>Blood Bank Specimen and Product Pick-up: BBID</a:t>
            </a:r>
          </a:p>
        </p:txBody>
      </p:sp>
      <p:sp>
        <p:nvSpPr>
          <p:cNvPr id="3" name="Content Placeholder 2">
            <a:extLst>
              <a:ext uri="{FF2B5EF4-FFF2-40B4-BE49-F238E27FC236}">
                <a16:creationId xmlns:a16="http://schemas.microsoft.com/office/drawing/2014/main" id="{C8BB3264-D245-0ECA-A368-B2DB863CFB3C}"/>
              </a:ext>
            </a:extLst>
          </p:cNvPr>
          <p:cNvSpPr>
            <a:spLocks noGrp="1"/>
          </p:cNvSpPr>
          <p:nvPr>
            <p:ph idx="1"/>
          </p:nvPr>
        </p:nvSpPr>
        <p:spPr>
          <a:xfrm>
            <a:off x="1942659" y="1174460"/>
            <a:ext cx="9639741" cy="5127874"/>
          </a:xfrm>
        </p:spPr>
        <p:txBody>
          <a:bodyPr>
            <a:normAutofit/>
          </a:bodyPr>
          <a:lstStyle/>
          <a:p>
            <a:r>
              <a:rPr lang="en-US" dirty="0"/>
              <a:t>Only </a:t>
            </a:r>
            <a:r>
              <a:rPr lang="en-US" b="1" dirty="0"/>
              <a:t>Doe</a:t>
            </a:r>
            <a:r>
              <a:rPr lang="en-US" dirty="0"/>
              <a:t> patients and </a:t>
            </a:r>
            <a:r>
              <a:rPr lang="en-US" b="1" dirty="0"/>
              <a:t>NICU</a:t>
            </a:r>
            <a:r>
              <a:rPr lang="en-US" dirty="0"/>
              <a:t> will use BBID for T/S and T/C collections. </a:t>
            </a:r>
          </a:p>
        </p:txBody>
      </p:sp>
      <p:pic>
        <p:nvPicPr>
          <p:cNvPr id="5" name="Content Placeholder 8" descr="A picture containing text&#10;&#10;Description automatically generated">
            <a:extLst>
              <a:ext uri="{FF2B5EF4-FFF2-40B4-BE49-F238E27FC236}">
                <a16:creationId xmlns:a16="http://schemas.microsoft.com/office/drawing/2014/main" id="{C0658AD1-6562-B9D9-F83E-BC77AD55B2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416" y="2483140"/>
            <a:ext cx="3972653" cy="3045205"/>
          </a:xfrm>
          <a:prstGeom prst="rect">
            <a:avLst/>
          </a:prstGeom>
        </p:spPr>
      </p:pic>
      <p:pic>
        <p:nvPicPr>
          <p:cNvPr id="6" name="Content Placeholder 4">
            <a:extLst>
              <a:ext uri="{FF2B5EF4-FFF2-40B4-BE49-F238E27FC236}">
                <a16:creationId xmlns:a16="http://schemas.microsoft.com/office/drawing/2014/main" id="{033BCD18-4CEF-98DC-BACB-2032B46C57A6}"/>
              </a:ext>
            </a:extLst>
          </p:cNvPr>
          <p:cNvPicPr>
            <a:picLocks/>
          </p:cNvPicPr>
          <p:nvPr/>
        </p:nvPicPr>
        <p:blipFill rotWithShape="1">
          <a:blip r:embed="rId3" cstate="print">
            <a:extLst>
              <a:ext uri="{28A0092B-C50C-407E-A947-70E740481C1C}">
                <a14:useLocalDpi xmlns:a14="http://schemas.microsoft.com/office/drawing/2010/main" val="0"/>
              </a:ext>
            </a:extLst>
          </a:blip>
          <a:srcRect l="20934" r="7977"/>
          <a:stretch/>
        </p:blipFill>
        <p:spPr>
          <a:xfrm>
            <a:off x="6654525" y="2483140"/>
            <a:ext cx="3865270" cy="3045205"/>
          </a:xfrm>
          <a:prstGeom prst="rect">
            <a:avLst/>
          </a:prstGeom>
          <a:noFill/>
        </p:spPr>
      </p:pic>
    </p:spTree>
    <p:extLst>
      <p:ext uri="{BB962C8B-B14F-4D97-AF65-F5344CB8AC3E}">
        <p14:creationId xmlns:p14="http://schemas.microsoft.com/office/powerpoint/2010/main" val="2122780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DF74E-6AA0-D64A-8A59-A1C37B9EB9A9}"/>
              </a:ext>
            </a:extLst>
          </p:cNvPr>
          <p:cNvSpPr>
            <a:spLocks noGrp="1"/>
          </p:cNvSpPr>
          <p:nvPr>
            <p:ph type="title"/>
          </p:nvPr>
        </p:nvSpPr>
        <p:spPr/>
        <p:txBody>
          <a:bodyPr>
            <a:normAutofit/>
          </a:bodyPr>
          <a:lstStyle/>
          <a:p>
            <a:r>
              <a:rPr lang="en-US" dirty="0">
                <a:solidFill>
                  <a:srgbClr val="00B050"/>
                </a:solidFill>
              </a:rPr>
              <a:t>Blood Bank Specimen and Product Pick-up: BBID</a:t>
            </a:r>
          </a:p>
        </p:txBody>
      </p:sp>
      <p:sp>
        <p:nvSpPr>
          <p:cNvPr id="3" name="Content Placeholder 2">
            <a:extLst>
              <a:ext uri="{FF2B5EF4-FFF2-40B4-BE49-F238E27FC236}">
                <a16:creationId xmlns:a16="http://schemas.microsoft.com/office/drawing/2014/main" id="{C1D18CE3-D6E0-BDDC-9BBE-A42E8218BCF4}"/>
              </a:ext>
            </a:extLst>
          </p:cNvPr>
          <p:cNvSpPr>
            <a:spLocks noGrp="1"/>
          </p:cNvSpPr>
          <p:nvPr>
            <p:ph idx="1"/>
          </p:nvPr>
        </p:nvSpPr>
        <p:spPr>
          <a:xfrm>
            <a:off x="1942659" y="1600202"/>
            <a:ext cx="4991541" cy="4276724"/>
          </a:xfrm>
        </p:spPr>
        <p:txBody>
          <a:bodyPr>
            <a:normAutofit/>
          </a:bodyPr>
          <a:lstStyle/>
          <a:p>
            <a:pPr>
              <a:lnSpc>
                <a:spcPct val="90000"/>
              </a:lnSpc>
              <a:buFont typeface="+mj-lt"/>
              <a:buAutoNum type="arabicPeriod"/>
            </a:pPr>
            <a:r>
              <a:rPr lang="en-US" sz="2800" dirty="0"/>
              <a:t>Collect and label Patient Doe’s Blood Bank samples.</a:t>
            </a:r>
          </a:p>
          <a:p>
            <a:pPr>
              <a:lnSpc>
                <a:spcPct val="90000"/>
              </a:lnSpc>
              <a:buFont typeface="+mj-lt"/>
              <a:buAutoNum type="arabicPeriod"/>
            </a:pPr>
            <a:r>
              <a:rPr lang="en-US" sz="2800" dirty="0"/>
              <a:t>Peel off the bar code label from the tail. Apply it to the collected tubes.</a:t>
            </a:r>
          </a:p>
          <a:p>
            <a:pPr>
              <a:lnSpc>
                <a:spcPct val="90000"/>
              </a:lnSpc>
              <a:buFont typeface="+mj-lt"/>
              <a:buAutoNum type="arabicPeriod"/>
            </a:pPr>
            <a:r>
              <a:rPr lang="en-US" sz="2800" dirty="0"/>
              <a:t>Tear the tail off at perforation.</a:t>
            </a:r>
          </a:p>
          <a:p>
            <a:pPr>
              <a:lnSpc>
                <a:spcPct val="90000"/>
              </a:lnSpc>
              <a:buFont typeface="+mj-lt"/>
              <a:buAutoNum type="arabicPeriod"/>
            </a:pPr>
            <a:r>
              <a:rPr lang="en-US" sz="2800" dirty="0"/>
              <a:t>Make a loop with the tail around the BBID armband.</a:t>
            </a:r>
          </a:p>
          <a:p>
            <a:pPr>
              <a:lnSpc>
                <a:spcPct val="90000"/>
              </a:lnSpc>
              <a:buFont typeface="+mj-lt"/>
              <a:buAutoNum type="arabicPeriod"/>
            </a:pPr>
            <a:r>
              <a:rPr lang="en-US" sz="2800" dirty="0"/>
              <a:t>Send labeled samples to Blood Bank.</a:t>
            </a:r>
          </a:p>
          <a:p>
            <a:pPr marL="514350" indent="-514350">
              <a:buFont typeface="+mj-lt"/>
              <a:buAutoNum type="arabicPeriod"/>
            </a:pPr>
            <a:endParaRPr lang="en-US" dirty="0"/>
          </a:p>
        </p:txBody>
      </p:sp>
      <p:pic>
        <p:nvPicPr>
          <p:cNvPr id="5" name="Content Placeholder 3">
            <a:extLst>
              <a:ext uri="{FF2B5EF4-FFF2-40B4-BE49-F238E27FC236}">
                <a16:creationId xmlns:a16="http://schemas.microsoft.com/office/drawing/2014/main" id="{638AB8F8-3D3A-507D-BCA8-343E5FAFFD3E}"/>
              </a:ext>
            </a:extLst>
          </p:cNvPr>
          <p:cNvPicPr>
            <a:picLocks noGrp="1"/>
          </p:cNvPicPr>
          <p:nvPr>
            <p:ph sz="half" idx="4294967295"/>
          </p:nvPr>
        </p:nvPicPr>
        <p:blipFill>
          <a:blip r:embed="rId2" cstate="print">
            <a:extLst>
              <a:ext uri="{28A0092B-C50C-407E-A947-70E740481C1C}">
                <a14:useLocalDpi xmlns:a14="http://schemas.microsoft.com/office/drawing/2010/main" val="0"/>
              </a:ext>
            </a:extLst>
          </a:blip>
          <a:stretch>
            <a:fillRect/>
          </a:stretch>
        </p:blipFill>
        <p:spPr>
          <a:xfrm>
            <a:off x="7131050" y="1600202"/>
            <a:ext cx="4451350" cy="3905248"/>
          </a:xfrm>
          <a:prstGeom prst="rect">
            <a:avLst/>
          </a:prstGeom>
        </p:spPr>
      </p:pic>
    </p:spTree>
    <p:extLst>
      <p:ext uri="{BB962C8B-B14F-4D97-AF65-F5344CB8AC3E}">
        <p14:creationId xmlns:p14="http://schemas.microsoft.com/office/powerpoint/2010/main" val="1049650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B168C-F6A4-7E7B-4C74-29AE1AD6DA06}"/>
              </a:ext>
            </a:extLst>
          </p:cNvPr>
          <p:cNvSpPr>
            <a:spLocks noGrp="1"/>
          </p:cNvSpPr>
          <p:nvPr>
            <p:ph type="title"/>
          </p:nvPr>
        </p:nvSpPr>
        <p:spPr/>
        <p:txBody>
          <a:bodyPr>
            <a:normAutofit fontScale="90000"/>
          </a:bodyPr>
          <a:lstStyle/>
          <a:p>
            <a:r>
              <a:rPr lang="en-US" dirty="0"/>
              <a:t>Blood Bank Specimen and Product Pick-up: BBID Doe Patients</a:t>
            </a:r>
          </a:p>
        </p:txBody>
      </p:sp>
      <p:sp>
        <p:nvSpPr>
          <p:cNvPr id="3" name="Content Placeholder 2">
            <a:extLst>
              <a:ext uri="{FF2B5EF4-FFF2-40B4-BE49-F238E27FC236}">
                <a16:creationId xmlns:a16="http://schemas.microsoft.com/office/drawing/2014/main" id="{DDF2F67B-E578-A27B-7091-0289483A91B3}"/>
              </a:ext>
            </a:extLst>
          </p:cNvPr>
          <p:cNvSpPr>
            <a:spLocks noGrp="1"/>
          </p:cNvSpPr>
          <p:nvPr>
            <p:ph idx="1"/>
          </p:nvPr>
        </p:nvSpPr>
        <p:spPr/>
        <p:txBody>
          <a:bodyPr>
            <a:normAutofit lnSpcReduction="10000"/>
          </a:bodyPr>
          <a:lstStyle/>
          <a:p>
            <a:r>
              <a:rPr lang="en-US" dirty="0"/>
              <a:t>Once a BBID is placed on your Doe patient, it </a:t>
            </a:r>
            <a:r>
              <a:rPr lang="en-US" b="1" dirty="0"/>
              <a:t>MUST </a:t>
            </a:r>
            <a:r>
              <a:rPr lang="en-US" dirty="0"/>
              <a:t>be used until the T/S expires, even if:</a:t>
            </a:r>
          </a:p>
          <a:p>
            <a:pPr lvl="1"/>
            <a:r>
              <a:rPr lang="en-US" dirty="0"/>
              <a:t>Transferred from ED to Unit.</a:t>
            </a:r>
          </a:p>
          <a:p>
            <a:pPr lvl="1"/>
            <a:r>
              <a:rPr lang="en-US" dirty="0"/>
              <a:t>Patients legal name is verified and updated in CC1. </a:t>
            </a:r>
          </a:p>
          <a:p>
            <a:r>
              <a:rPr lang="en-US" b="1" dirty="0"/>
              <a:t>IF</a:t>
            </a:r>
            <a:r>
              <a:rPr lang="en-US" dirty="0"/>
              <a:t> the BBID is removed or lost from your Doe patient during the initial T/S period, a new BBID will need to be placed. </a:t>
            </a:r>
          </a:p>
          <a:p>
            <a:r>
              <a:rPr lang="en-US" dirty="0"/>
              <a:t>Before picking up blood product </a:t>
            </a:r>
            <a:r>
              <a:rPr lang="en-US" sz="3200" dirty="0"/>
              <a:t>apply one label from the patient’s wristband and put it on requisition form.</a:t>
            </a:r>
          </a:p>
          <a:p>
            <a:endParaRPr lang="en-US" dirty="0"/>
          </a:p>
          <a:p>
            <a:endParaRPr lang="en-US" dirty="0"/>
          </a:p>
          <a:p>
            <a:endParaRPr lang="en-US" dirty="0"/>
          </a:p>
        </p:txBody>
      </p:sp>
    </p:spTree>
    <p:extLst>
      <p:ext uri="{BB962C8B-B14F-4D97-AF65-F5344CB8AC3E}">
        <p14:creationId xmlns:p14="http://schemas.microsoft.com/office/powerpoint/2010/main" val="3730040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D768-E853-8E28-7E9B-47BD8465752B}"/>
              </a:ext>
            </a:extLst>
          </p:cNvPr>
          <p:cNvSpPr>
            <a:spLocks noGrp="1"/>
          </p:cNvSpPr>
          <p:nvPr>
            <p:ph type="title"/>
          </p:nvPr>
        </p:nvSpPr>
        <p:spPr/>
        <p:txBody>
          <a:bodyPr>
            <a:normAutofit fontScale="90000"/>
          </a:bodyPr>
          <a:lstStyle/>
          <a:p>
            <a:r>
              <a:rPr lang="en-US" dirty="0">
                <a:solidFill>
                  <a:srgbClr val="00B050"/>
                </a:solidFill>
              </a:rPr>
              <a:t>Blood Bank Specimen and Product Pick-up: Rover/Beaker/CC1</a:t>
            </a:r>
            <a:endParaRPr lang="en-US" dirty="0"/>
          </a:p>
        </p:txBody>
      </p:sp>
      <p:sp>
        <p:nvSpPr>
          <p:cNvPr id="3" name="Content Placeholder 2">
            <a:extLst>
              <a:ext uri="{FF2B5EF4-FFF2-40B4-BE49-F238E27FC236}">
                <a16:creationId xmlns:a16="http://schemas.microsoft.com/office/drawing/2014/main" id="{D0F11AC3-BB27-BE50-5181-9A7B39A69330}"/>
              </a:ext>
            </a:extLst>
          </p:cNvPr>
          <p:cNvSpPr>
            <a:spLocks noGrp="1"/>
          </p:cNvSpPr>
          <p:nvPr>
            <p:ph idx="1"/>
          </p:nvPr>
        </p:nvSpPr>
        <p:spPr/>
        <p:txBody>
          <a:bodyPr>
            <a:normAutofit fontScale="92500" lnSpcReduction="10000"/>
          </a:bodyPr>
          <a:lstStyle/>
          <a:p>
            <a:r>
              <a:rPr lang="en-US" dirty="0"/>
              <a:t>For all other patients </a:t>
            </a:r>
            <a:r>
              <a:rPr lang="en-US" b="1" dirty="0"/>
              <a:t>Rover/Beaker/CC1 MUST </a:t>
            </a:r>
            <a:r>
              <a:rPr lang="en-US" dirty="0"/>
              <a:t>be used for T/S or T/C specimen collections.</a:t>
            </a:r>
          </a:p>
          <a:p>
            <a:pPr lvl="1"/>
            <a:r>
              <a:rPr lang="en-US" dirty="0"/>
              <a:t>Except during downtime.</a:t>
            </a:r>
          </a:p>
          <a:p>
            <a:r>
              <a:rPr lang="en-US" dirty="0"/>
              <a:t>The Rover/Beaker/CC1 label used </a:t>
            </a:r>
            <a:r>
              <a:rPr lang="en-US" b="1" dirty="0"/>
              <a:t>MUST</a:t>
            </a:r>
            <a:r>
              <a:rPr lang="en-US" dirty="0"/>
              <a:t> be the one associated with the order.</a:t>
            </a:r>
          </a:p>
          <a:p>
            <a:pPr lvl="1"/>
            <a:r>
              <a:rPr lang="en-US" dirty="0"/>
              <a:t>“EXTRA” labels will </a:t>
            </a:r>
            <a:r>
              <a:rPr lang="en-US" b="1" dirty="0"/>
              <a:t>NOT </a:t>
            </a:r>
            <a:r>
              <a:rPr lang="en-US" dirty="0"/>
              <a:t>be accepted.</a:t>
            </a:r>
          </a:p>
          <a:p>
            <a:r>
              <a:rPr lang="en-US" dirty="0"/>
              <a:t>Use patient chart label on blood form for product pick-up.</a:t>
            </a:r>
          </a:p>
          <a:p>
            <a:r>
              <a:rPr lang="en-US" dirty="0"/>
              <a:t>When administering blood</a:t>
            </a:r>
          </a:p>
          <a:p>
            <a:pPr lvl="1"/>
            <a:r>
              <a:rPr lang="en-US" dirty="0"/>
              <a:t>Documentation field for BBID-&gt; put N/A if patient does not have a BBID.</a:t>
            </a:r>
          </a:p>
        </p:txBody>
      </p:sp>
    </p:spTree>
    <p:extLst>
      <p:ext uri="{BB962C8B-B14F-4D97-AF65-F5344CB8AC3E}">
        <p14:creationId xmlns:p14="http://schemas.microsoft.com/office/powerpoint/2010/main" val="1996258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ABD2E-8F3B-3BDD-C738-5ABA4ACF45AC}"/>
              </a:ext>
            </a:extLst>
          </p:cNvPr>
          <p:cNvSpPr>
            <a:spLocks noGrp="1"/>
          </p:cNvSpPr>
          <p:nvPr>
            <p:ph type="title"/>
          </p:nvPr>
        </p:nvSpPr>
        <p:spPr/>
        <p:txBody>
          <a:bodyPr>
            <a:normAutofit fontScale="90000"/>
          </a:bodyPr>
          <a:lstStyle/>
          <a:p>
            <a:r>
              <a:rPr lang="en-US" dirty="0">
                <a:solidFill>
                  <a:srgbClr val="00B050"/>
                </a:solidFill>
              </a:rPr>
              <a:t>Blood Bank Specimen and Product Pick-up: Downtime</a:t>
            </a:r>
            <a:endParaRPr lang="en-US" dirty="0"/>
          </a:p>
        </p:txBody>
      </p:sp>
      <p:sp>
        <p:nvSpPr>
          <p:cNvPr id="3" name="Content Placeholder 2">
            <a:extLst>
              <a:ext uri="{FF2B5EF4-FFF2-40B4-BE49-F238E27FC236}">
                <a16:creationId xmlns:a16="http://schemas.microsoft.com/office/drawing/2014/main" id="{A5860001-0001-1F20-057B-5AD314B866A3}"/>
              </a:ext>
            </a:extLst>
          </p:cNvPr>
          <p:cNvSpPr>
            <a:spLocks noGrp="1"/>
          </p:cNvSpPr>
          <p:nvPr>
            <p:ph idx="1"/>
          </p:nvPr>
        </p:nvSpPr>
        <p:spPr/>
        <p:txBody>
          <a:bodyPr/>
          <a:lstStyle/>
          <a:p>
            <a:pPr marL="171450" indent="-171450">
              <a:buFont typeface="Arial" panose="020B0604020202020204" pitchFamily="34" charset="0"/>
              <a:buChar char="•"/>
            </a:pPr>
            <a:r>
              <a:rPr lang="en-US" dirty="0"/>
              <a:t>If Rover/Beaker/CC1 is not available, e.g. downtime, BBID bands are to be used for all patients regardless if a Doe or from NICU. </a:t>
            </a:r>
          </a:p>
          <a:p>
            <a:pPr marL="742950" lvl="1" indent="-285750">
              <a:buFont typeface="Arial" panose="020B0604020202020204" pitchFamily="34" charset="0"/>
              <a:buChar char="•"/>
            </a:pPr>
            <a:r>
              <a:rPr lang="en-US" sz="3200" dirty="0"/>
              <a:t>Once placed BBID band is </a:t>
            </a:r>
            <a:r>
              <a:rPr lang="en-US" sz="3200" b="1" dirty="0"/>
              <a:t>NOT</a:t>
            </a:r>
            <a:r>
              <a:rPr lang="en-US" sz="3200" dirty="0"/>
              <a:t> to be removed until T/S or T/C expires.</a:t>
            </a:r>
          </a:p>
          <a:p>
            <a:pPr marL="742950" lvl="1" indent="-285750">
              <a:buFont typeface="Arial" panose="020B0604020202020204" pitchFamily="34" charset="0"/>
              <a:buChar char="•"/>
            </a:pPr>
            <a:r>
              <a:rPr lang="en-US" sz="3200" dirty="0"/>
              <a:t>When T/S or T/C </a:t>
            </a:r>
            <a:r>
              <a:rPr lang="en-US" sz="3200" b="1" dirty="0"/>
              <a:t>has </a:t>
            </a:r>
            <a:r>
              <a:rPr lang="en-US" sz="3200" dirty="0"/>
              <a:t>expired </a:t>
            </a:r>
            <a:r>
              <a:rPr lang="en-US" sz="3200" i="1" dirty="0"/>
              <a:t>and</a:t>
            </a:r>
            <a:r>
              <a:rPr lang="en-US" sz="3200" dirty="0"/>
              <a:t> Rover/Beaker/CC1 is back up then the expired BBID can be removed, and Rover/Beaker/CC1 system can be used.</a:t>
            </a:r>
          </a:p>
          <a:p>
            <a:pPr marL="0" indent="0">
              <a:buNone/>
            </a:pPr>
            <a:endParaRPr lang="en-US" dirty="0"/>
          </a:p>
        </p:txBody>
      </p:sp>
    </p:spTree>
    <p:extLst>
      <p:ext uri="{BB962C8B-B14F-4D97-AF65-F5344CB8AC3E}">
        <p14:creationId xmlns:p14="http://schemas.microsoft.com/office/powerpoint/2010/main" val="469823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29120-03AC-72C2-0726-918034BB168E}"/>
            </a:ext>
          </a:extLst>
        </p:cNvPr>
        <p:cNvGrpSpPr/>
        <p:nvPr/>
      </p:nvGrpSpPr>
      <p:grpSpPr>
        <a:xfrm>
          <a:off x="0" y="0"/>
          <a:ext cx="0" cy="0"/>
          <a:chOff x="0" y="0"/>
          <a:chExt cx="0" cy="0"/>
        </a:xfrm>
      </p:grpSpPr>
      <p:grpSp>
        <p:nvGrpSpPr>
          <p:cNvPr id="46" name="Group 45">
            <a:extLst>
              <a:ext uri="{FF2B5EF4-FFF2-40B4-BE49-F238E27FC236}">
                <a16:creationId xmlns:a16="http://schemas.microsoft.com/office/drawing/2014/main" id="{9D9F5E90-C5EC-B021-6234-9E85C3BFEE90}"/>
              </a:ext>
            </a:extLst>
          </p:cNvPr>
          <p:cNvGrpSpPr/>
          <p:nvPr/>
        </p:nvGrpSpPr>
        <p:grpSpPr>
          <a:xfrm>
            <a:off x="1937979" y="842650"/>
            <a:ext cx="1171852" cy="563850"/>
            <a:chOff x="2855343" y="414113"/>
            <a:chExt cx="1032294" cy="526169"/>
          </a:xfrm>
        </p:grpSpPr>
        <p:sp>
          <p:nvSpPr>
            <p:cNvPr id="10" name="Oval 9">
              <a:extLst>
                <a:ext uri="{FF2B5EF4-FFF2-40B4-BE49-F238E27FC236}">
                  <a16:creationId xmlns:a16="http://schemas.microsoft.com/office/drawing/2014/main" id="{60DBA470-F51D-BA1E-D957-8F671E816132}"/>
                </a:ext>
              </a:extLst>
            </p:cNvPr>
            <p:cNvSpPr/>
            <p:nvPr/>
          </p:nvSpPr>
          <p:spPr>
            <a:xfrm>
              <a:off x="2872595" y="414113"/>
              <a:ext cx="957532" cy="526169"/>
            </a:xfrm>
            <a:prstGeom prst="ellipse">
              <a:avLst/>
            </a:prstGeom>
            <a:solidFill>
              <a:srgbClr val="FEEFB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8134FF6-9F43-63B8-19FD-04CAE6DC0275}"/>
                </a:ext>
              </a:extLst>
            </p:cNvPr>
            <p:cNvSpPr txBox="1"/>
            <p:nvPr/>
          </p:nvSpPr>
          <p:spPr>
            <a:xfrm>
              <a:off x="2855343" y="465869"/>
              <a:ext cx="1032294" cy="461665"/>
            </a:xfrm>
            <a:prstGeom prst="rect">
              <a:avLst/>
            </a:prstGeom>
            <a:noFill/>
          </p:spPr>
          <p:txBody>
            <a:bodyPr wrap="square" rtlCol="0">
              <a:spAutoFit/>
            </a:bodyPr>
            <a:lstStyle/>
            <a:p>
              <a:pPr algn="ctr"/>
              <a:r>
                <a:rPr lang="en-US" sz="800" b="1" dirty="0"/>
                <a:t>Pt arrives to ED may potentially need Blood Products</a:t>
              </a:r>
            </a:p>
          </p:txBody>
        </p:sp>
      </p:grpSp>
      <p:grpSp>
        <p:nvGrpSpPr>
          <p:cNvPr id="47" name="Group 46">
            <a:extLst>
              <a:ext uri="{FF2B5EF4-FFF2-40B4-BE49-F238E27FC236}">
                <a16:creationId xmlns:a16="http://schemas.microsoft.com/office/drawing/2014/main" id="{8FD3FAE8-92BD-3B41-BCD3-B2CD9309D1F3}"/>
              </a:ext>
            </a:extLst>
          </p:cNvPr>
          <p:cNvGrpSpPr/>
          <p:nvPr/>
        </p:nvGrpSpPr>
        <p:grpSpPr>
          <a:xfrm>
            <a:off x="10433797" y="4431610"/>
            <a:ext cx="1263769" cy="606991"/>
            <a:chOff x="4100409" y="317517"/>
            <a:chExt cx="1171852" cy="563850"/>
          </a:xfrm>
        </p:grpSpPr>
        <p:sp>
          <p:nvSpPr>
            <p:cNvPr id="20" name="Oval 19">
              <a:extLst>
                <a:ext uri="{FF2B5EF4-FFF2-40B4-BE49-F238E27FC236}">
                  <a16:creationId xmlns:a16="http://schemas.microsoft.com/office/drawing/2014/main" id="{ACA36672-B710-12DB-2736-2402AC48FDB7}"/>
                </a:ext>
              </a:extLst>
            </p:cNvPr>
            <p:cNvSpPr/>
            <p:nvPr/>
          </p:nvSpPr>
          <p:spPr>
            <a:xfrm>
              <a:off x="4152180" y="317517"/>
              <a:ext cx="1093447" cy="563850"/>
            </a:xfrm>
            <a:prstGeom prst="ellipse">
              <a:avLst/>
            </a:prstGeom>
            <a:solidFill>
              <a:srgbClr val="FEEFB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8" name="TextBox 17">
              <a:extLst>
                <a:ext uri="{FF2B5EF4-FFF2-40B4-BE49-F238E27FC236}">
                  <a16:creationId xmlns:a16="http://schemas.microsoft.com/office/drawing/2014/main" id="{1F920663-94ED-5FDD-BC13-5BEC06D70128}"/>
                </a:ext>
              </a:extLst>
            </p:cNvPr>
            <p:cNvSpPr txBox="1"/>
            <p:nvPr/>
          </p:nvSpPr>
          <p:spPr>
            <a:xfrm>
              <a:off x="4100409" y="403112"/>
              <a:ext cx="1171852" cy="461665"/>
            </a:xfrm>
            <a:prstGeom prst="rect">
              <a:avLst/>
            </a:prstGeom>
            <a:noFill/>
          </p:spPr>
          <p:txBody>
            <a:bodyPr wrap="square" rtlCol="0">
              <a:spAutoFit/>
            </a:bodyPr>
            <a:lstStyle/>
            <a:p>
              <a:pPr algn="ctr"/>
              <a:r>
                <a:rPr lang="en-US" sz="800" b="1" dirty="0"/>
                <a:t>Pick up blood products with updated chart label on sheet</a:t>
              </a:r>
            </a:p>
          </p:txBody>
        </p:sp>
      </p:grpSp>
      <p:grpSp>
        <p:nvGrpSpPr>
          <p:cNvPr id="48" name="Group 47">
            <a:extLst>
              <a:ext uri="{FF2B5EF4-FFF2-40B4-BE49-F238E27FC236}">
                <a16:creationId xmlns:a16="http://schemas.microsoft.com/office/drawing/2014/main" id="{61AE554B-786D-D5BA-2975-2268F57B02BB}"/>
              </a:ext>
            </a:extLst>
          </p:cNvPr>
          <p:cNvGrpSpPr/>
          <p:nvPr/>
        </p:nvGrpSpPr>
        <p:grpSpPr>
          <a:xfrm>
            <a:off x="3309776" y="713135"/>
            <a:ext cx="859531" cy="800275"/>
            <a:chOff x="8005852" y="568543"/>
            <a:chExt cx="859531" cy="800275"/>
          </a:xfrm>
        </p:grpSpPr>
        <p:sp>
          <p:nvSpPr>
            <p:cNvPr id="23" name="Diamond 22">
              <a:extLst>
                <a:ext uri="{FF2B5EF4-FFF2-40B4-BE49-F238E27FC236}">
                  <a16:creationId xmlns:a16="http://schemas.microsoft.com/office/drawing/2014/main" id="{C7AE1A61-F8CE-242D-4972-F8B73027AE80}"/>
                </a:ext>
              </a:extLst>
            </p:cNvPr>
            <p:cNvSpPr/>
            <p:nvPr/>
          </p:nvSpPr>
          <p:spPr>
            <a:xfrm>
              <a:off x="8005902" y="568543"/>
              <a:ext cx="802216" cy="800275"/>
            </a:xfrm>
            <a:prstGeom prst="diamond">
              <a:avLst/>
            </a:prstGeom>
            <a:solidFill>
              <a:schemeClr val="accent3">
                <a:lumMod val="20000"/>
                <a:lumOff val="8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1" name="TextBox 10">
              <a:extLst>
                <a:ext uri="{FF2B5EF4-FFF2-40B4-BE49-F238E27FC236}">
                  <a16:creationId xmlns:a16="http://schemas.microsoft.com/office/drawing/2014/main" id="{B1A18160-2D2D-384C-A5CB-09DB939AF75C}"/>
                </a:ext>
              </a:extLst>
            </p:cNvPr>
            <p:cNvSpPr txBox="1"/>
            <p:nvPr/>
          </p:nvSpPr>
          <p:spPr>
            <a:xfrm>
              <a:off x="8005852" y="870897"/>
              <a:ext cx="859531" cy="215444"/>
            </a:xfrm>
            <a:prstGeom prst="rect">
              <a:avLst/>
            </a:prstGeom>
            <a:noFill/>
          </p:spPr>
          <p:txBody>
            <a:bodyPr wrap="none" rtlCol="0">
              <a:spAutoFit/>
            </a:bodyPr>
            <a:lstStyle/>
            <a:p>
              <a:r>
                <a:rPr lang="en-US" sz="800" b="1" dirty="0"/>
                <a:t>Is this a Doe pt?</a:t>
              </a:r>
            </a:p>
          </p:txBody>
        </p:sp>
      </p:grpSp>
      <p:grpSp>
        <p:nvGrpSpPr>
          <p:cNvPr id="49" name="Group 48">
            <a:extLst>
              <a:ext uri="{FF2B5EF4-FFF2-40B4-BE49-F238E27FC236}">
                <a16:creationId xmlns:a16="http://schemas.microsoft.com/office/drawing/2014/main" id="{863BBC68-BD1F-8CEE-C0C2-F0A6BF8085D2}"/>
              </a:ext>
            </a:extLst>
          </p:cNvPr>
          <p:cNvGrpSpPr/>
          <p:nvPr/>
        </p:nvGrpSpPr>
        <p:grpSpPr>
          <a:xfrm>
            <a:off x="10577875" y="635723"/>
            <a:ext cx="957532" cy="968784"/>
            <a:chOff x="9424583" y="437570"/>
            <a:chExt cx="957532" cy="968784"/>
          </a:xfrm>
        </p:grpSpPr>
        <p:sp>
          <p:nvSpPr>
            <p:cNvPr id="25" name="Diamond 24">
              <a:extLst>
                <a:ext uri="{FF2B5EF4-FFF2-40B4-BE49-F238E27FC236}">
                  <a16:creationId xmlns:a16="http://schemas.microsoft.com/office/drawing/2014/main" id="{C7319F2C-283B-8F21-3C3E-542AD0BD215B}"/>
                </a:ext>
              </a:extLst>
            </p:cNvPr>
            <p:cNvSpPr/>
            <p:nvPr/>
          </p:nvSpPr>
          <p:spPr>
            <a:xfrm>
              <a:off x="9424583" y="437570"/>
              <a:ext cx="957532" cy="968784"/>
            </a:xfrm>
            <a:prstGeom prst="diamond">
              <a:avLst/>
            </a:prstGeom>
            <a:solidFill>
              <a:schemeClr val="accent3">
                <a:lumMod val="20000"/>
                <a:lumOff val="8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6" name="TextBox 15">
              <a:extLst>
                <a:ext uri="{FF2B5EF4-FFF2-40B4-BE49-F238E27FC236}">
                  <a16:creationId xmlns:a16="http://schemas.microsoft.com/office/drawing/2014/main" id="{3BD5D0EF-1243-8AEB-3EDB-99A158C6E520}"/>
                </a:ext>
              </a:extLst>
            </p:cNvPr>
            <p:cNvSpPr txBox="1"/>
            <p:nvPr/>
          </p:nvSpPr>
          <p:spPr>
            <a:xfrm>
              <a:off x="9462907" y="607275"/>
              <a:ext cx="880883" cy="707886"/>
            </a:xfrm>
            <a:prstGeom prst="rect">
              <a:avLst/>
            </a:prstGeom>
            <a:noFill/>
          </p:spPr>
          <p:txBody>
            <a:bodyPr wrap="square" rtlCol="0">
              <a:spAutoFit/>
            </a:bodyPr>
            <a:lstStyle/>
            <a:p>
              <a:pPr algn="ctr"/>
              <a:r>
                <a:rPr lang="en-US" sz="800" b="1" i="1" u="sng" dirty="0"/>
                <a:t>When T/S Expires: </a:t>
              </a:r>
            </a:p>
            <a:p>
              <a:pPr algn="ctr"/>
              <a:r>
                <a:rPr lang="en-US" sz="800" b="1" dirty="0"/>
                <a:t>Is pts legal name changed in CC1?</a:t>
              </a:r>
            </a:p>
          </p:txBody>
        </p:sp>
      </p:grpSp>
      <p:grpSp>
        <p:nvGrpSpPr>
          <p:cNvPr id="50" name="Group 49">
            <a:extLst>
              <a:ext uri="{FF2B5EF4-FFF2-40B4-BE49-F238E27FC236}">
                <a16:creationId xmlns:a16="http://schemas.microsoft.com/office/drawing/2014/main" id="{21255B4E-7D0B-20C3-D7FE-4234DCD9EB76}"/>
              </a:ext>
            </a:extLst>
          </p:cNvPr>
          <p:cNvGrpSpPr/>
          <p:nvPr/>
        </p:nvGrpSpPr>
        <p:grpSpPr>
          <a:xfrm>
            <a:off x="4639769" y="759993"/>
            <a:ext cx="1199048" cy="742639"/>
            <a:chOff x="4392702" y="1277332"/>
            <a:chExt cx="1045914" cy="706971"/>
          </a:xfrm>
        </p:grpSpPr>
        <p:sp>
          <p:nvSpPr>
            <p:cNvPr id="32" name="Rectangle 31">
              <a:extLst>
                <a:ext uri="{FF2B5EF4-FFF2-40B4-BE49-F238E27FC236}">
                  <a16:creationId xmlns:a16="http://schemas.microsoft.com/office/drawing/2014/main" id="{66069863-AEAF-41A5-1AFA-8D82C06672F2}"/>
                </a:ext>
              </a:extLst>
            </p:cNvPr>
            <p:cNvSpPr/>
            <p:nvPr/>
          </p:nvSpPr>
          <p:spPr>
            <a:xfrm>
              <a:off x="4468259" y="1277332"/>
              <a:ext cx="894800" cy="706971"/>
            </a:xfrm>
            <a:prstGeom prst="rect">
              <a:avLst/>
            </a:prstGeom>
            <a:solidFill>
              <a:schemeClr val="accent5">
                <a:lumMod val="20000"/>
                <a:lumOff val="80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E0471D1-897B-824E-4325-600BFF78A18D}"/>
                </a:ext>
              </a:extLst>
            </p:cNvPr>
            <p:cNvSpPr txBox="1"/>
            <p:nvPr/>
          </p:nvSpPr>
          <p:spPr>
            <a:xfrm>
              <a:off x="4392702" y="1308017"/>
              <a:ext cx="1045914" cy="673888"/>
            </a:xfrm>
            <a:prstGeom prst="rect">
              <a:avLst/>
            </a:prstGeom>
            <a:noFill/>
          </p:spPr>
          <p:txBody>
            <a:bodyPr wrap="square" rtlCol="0">
              <a:spAutoFit/>
            </a:bodyPr>
            <a:lstStyle/>
            <a:p>
              <a:pPr algn="ctr"/>
              <a:r>
                <a:rPr lang="en-US" sz="800" b="1" dirty="0"/>
                <a:t>USE BBID: Band Pt, draw specimen, use BBID sticker &amp; Rover/Beaker/CC1 label on tube</a:t>
              </a:r>
            </a:p>
          </p:txBody>
        </p:sp>
      </p:grpSp>
      <p:grpSp>
        <p:nvGrpSpPr>
          <p:cNvPr id="51" name="Group 50">
            <a:extLst>
              <a:ext uri="{FF2B5EF4-FFF2-40B4-BE49-F238E27FC236}">
                <a16:creationId xmlns:a16="http://schemas.microsoft.com/office/drawing/2014/main" id="{41299933-0ED1-ED97-547D-DB98ADC26BF6}"/>
              </a:ext>
            </a:extLst>
          </p:cNvPr>
          <p:cNvGrpSpPr/>
          <p:nvPr/>
        </p:nvGrpSpPr>
        <p:grpSpPr>
          <a:xfrm>
            <a:off x="6127132" y="727125"/>
            <a:ext cx="1199048" cy="971171"/>
            <a:chOff x="6255611" y="1239316"/>
            <a:chExt cx="957532" cy="971171"/>
          </a:xfrm>
        </p:grpSpPr>
        <p:sp>
          <p:nvSpPr>
            <p:cNvPr id="28" name="Rectangle 27">
              <a:extLst>
                <a:ext uri="{FF2B5EF4-FFF2-40B4-BE49-F238E27FC236}">
                  <a16:creationId xmlns:a16="http://schemas.microsoft.com/office/drawing/2014/main" id="{B9863150-269A-9DF0-FF89-D145E1739D60}"/>
                </a:ext>
              </a:extLst>
            </p:cNvPr>
            <p:cNvSpPr/>
            <p:nvPr/>
          </p:nvSpPr>
          <p:spPr>
            <a:xfrm>
              <a:off x="6255611" y="1239316"/>
              <a:ext cx="957532" cy="773241"/>
            </a:xfrm>
            <a:prstGeom prst="rect">
              <a:avLst/>
            </a:prstGeom>
            <a:solidFill>
              <a:schemeClr val="accent5">
                <a:lumMod val="20000"/>
                <a:lumOff val="80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5AF6AC4-A0BD-2C4B-4BB6-F85BDF061364}"/>
                </a:ext>
              </a:extLst>
            </p:cNvPr>
            <p:cNvSpPr txBox="1"/>
            <p:nvPr/>
          </p:nvSpPr>
          <p:spPr>
            <a:xfrm>
              <a:off x="6302987" y="1256380"/>
              <a:ext cx="882861" cy="954107"/>
            </a:xfrm>
            <a:prstGeom prst="rect">
              <a:avLst/>
            </a:prstGeom>
            <a:noFill/>
          </p:spPr>
          <p:txBody>
            <a:bodyPr wrap="square" rtlCol="0">
              <a:spAutoFit/>
            </a:bodyPr>
            <a:lstStyle/>
            <a:p>
              <a:pPr algn="ctr"/>
              <a:r>
                <a:rPr lang="en-US" sz="800" b="1" dirty="0"/>
                <a:t>Use BBID sticker and pt chart label on blood product pick up sheet Take this with you to pick up blood</a:t>
              </a:r>
            </a:p>
          </p:txBody>
        </p:sp>
      </p:grpSp>
      <p:grpSp>
        <p:nvGrpSpPr>
          <p:cNvPr id="52" name="Group 51">
            <a:extLst>
              <a:ext uri="{FF2B5EF4-FFF2-40B4-BE49-F238E27FC236}">
                <a16:creationId xmlns:a16="http://schemas.microsoft.com/office/drawing/2014/main" id="{C08DC4E9-971F-533D-8B4D-158C9F527970}"/>
              </a:ext>
            </a:extLst>
          </p:cNvPr>
          <p:cNvGrpSpPr/>
          <p:nvPr/>
        </p:nvGrpSpPr>
        <p:grpSpPr>
          <a:xfrm>
            <a:off x="7665195" y="723073"/>
            <a:ext cx="1217884" cy="975223"/>
            <a:chOff x="7466506" y="2341317"/>
            <a:chExt cx="1020546" cy="998444"/>
          </a:xfrm>
        </p:grpSpPr>
        <p:sp>
          <p:nvSpPr>
            <p:cNvPr id="26" name="Rectangle 25">
              <a:extLst>
                <a:ext uri="{FF2B5EF4-FFF2-40B4-BE49-F238E27FC236}">
                  <a16:creationId xmlns:a16="http://schemas.microsoft.com/office/drawing/2014/main" id="{07265849-898D-DCFB-7DDD-519170CADA59}"/>
                </a:ext>
              </a:extLst>
            </p:cNvPr>
            <p:cNvSpPr/>
            <p:nvPr/>
          </p:nvSpPr>
          <p:spPr>
            <a:xfrm>
              <a:off x="7466506" y="2341317"/>
              <a:ext cx="1020546" cy="800275"/>
            </a:xfrm>
            <a:prstGeom prst="rect">
              <a:avLst/>
            </a:prstGeom>
            <a:solidFill>
              <a:schemeClr val="accent5">
                <a:lumMod val="20000"/>
                <a:lumOff val="80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4" name="TextBox 13">
              <a:extLst>
                <a:ext uri="{FF2B5EF4-FFF2-40B4-BE49-F238E27FC236}">
                  <a16:creationId xmlns:a16="http://schemas.microsoft.com/office/drawing/2014/main" id="{92F53337-2DFB-7D0D-ABA5-6796EA4D1702}"/>
                </a:ext>
              </a:extLst>
            </p:cNvPr>
            <p:cNvSpPr txBox="1"/>
            <p:nvPr/>
          </p:nvSpPr>
          <p:spPr>
            <a:xfrm>
              <a:off x="7466506" y="2385654"/>
              <a:ext cx="957532" cy="954107"/>
            </a:xfrm>
            <a:prstGeom prst="rect">
              <a:avLst/>
            </a:prstGeom>
            <a:noFill/>
          </p:spPr>
          <p:txBody>
            <a:bodyPr wrap="square" rtlCol="0">
              <a:spAutoFit/>
            </a:bodyPr>
            <a:lstStyle/>
            <a:p>
              <a:pPr algn="ctr"/>
              <a:r>
                <a:rPr lang="en-US" sz="800" b="1" dirty="0"/>
                <a:t>Once legal name is verified, bedside RN contacts Data Integrity, CC1 chart is changed to legal name</a:t>
              </a:r>
            </a:p>
          </p:txBody>
        </p:sp>
      </p:grpSp>
      <p:grpSp>
        <p:nvGrpSpPr>
          <p:cNvPr id="53" name="Group 52">
            <a:extLst>
              <a:ext uri="{FF2B5EF4-FFF2-40B4-BE49-F238E27FC236}">
                <a16:creationId xmlns:a16="http://schemas.microsoft.com/office/drawing/2014/main" id="{F3306E2C-D9DE-32A6-4A7C-1E3474ADD962}"/>
              </a:ext>
            </a:extLst>
          </p:cNvPr>
          <p:cNvGrpSpPr/>
          <p:nvPr/>
        </p:nvGrpSpPr>
        <p:grpSpPr>
          <a:xfrm>
            <a:off x="10118672" y="2817773"/>
            <a:ext cx="1912104" cy="1214413"/>
            <a:chOff x="9578731" y="4383053"/>
            <a:chExt cx="1761228" cy="1217414"/>
          </a:xfrm>
        </p:grpSpPr>
        <p:sp>
          <p:nvSpPr>
            <p:cNvPr id="30" name="Rectangle 29">
              <a:extLst>
                <a:ext uri="{FF2B5EF4-FFF2-40B4-BE49-F238E27FC236}">
                  <a16:creationId xmlns:a16="http://schemas.microsoft.com/office/drawing/2014/main" id="{7E245111-7AB6-6393-74BB-CCEEFF8B1068}"/>
                </a:ext>
              </a:extLst>
            </p:cNvPr>
            <p:cNvSpPr/>
            <p:nvPr/>
          </p:nvSpPr>
          <p:spPr>
            <a:xfrm>
              <a:off x="9578732" y="4383053"/>
              <a:ext cx="1761227" cy="1129225"/>
            </a:xfrm>
            <a:prstGeom prst="rect">
              <a:avLst/>
            </a:prstGeom>
            <a:solidFill>
              <a:schemeClr val="accent5">
                <a:lumMod val="20000"/>
                <a:lumOff val="80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7" name="TextBox 16">
              <a:extLst>
                <a:ext uri="{FF2B5EF4-FFF2-40B4-BE49-F238E27FC236}">
                  <a16:creationId xmlns:a16="http://schemas.microsoft.com/office/drawing/2014/main" id="{D4E121C9-2558-0A17-B7AC-0ED9CCDE66BD}"/>
                </a:ext>
              </a:extLst>
            </p:cNvPr>
            <p:cNvSpPr txBox="1"/>
            <p:nvPr/>
          </p:nvSpPr>
          <p:spPr>
            <a:xfrm>
              <a:off x="9578731" y="4400138"/>
              <a:ext cx="1761227" cy="1200329"/>
            </a:xfrm>
            <a:prstGeom prst="rect">
              <a:avLst/>
            </a:prstGeom>
            <a:noFill/>
          </p:spPr>
          <p:txBody>
            <a:bodyPr wrap="square" rtlCol="0">
              <a:spAutoFit/>
            </a:bodyPr>
            <a:lstStyle/>
            <a:p>
              <a:pPr algn="ctr"/>
              <a:r>
                <a:rPr lang="en-US" sz="800" b="1" dirty="0"/>
                <a:t>BBID is removed and Rover/Beaker/CC1 is utilized going forward</a:t>
              </a:r>
            </a:p>
            <a:p>
              <a:pPr algn="ctr"/>
              <a:r>
                <a:rPr lang="en-US" sz="800" b="1" dirty="0"/>
                <a:t>RN </a:t>
              </a:r>
              <a:r>
                <a:rPr lang="en-US" sz="800" b="1" i="1" dirty="0"/>
                <a:t>MUST</a:t>
              </a:r>
              <a:r>
                <a:rPr lang="en-US" sz="800" b="1" dirty="0"/>
                <a:t> use Rover/Beaker/CC1 for T/S or T/C specimen collection. Use patient chart label on blood form for product pick-up</a:t>
              </a:r>
            </a:p>
            <a:p>
              <a:pPr algn="ctr"/>
              <a:r>
                <a:rPr lang="en-US" sz="800" b="1" dirty="0"/>
                <a:t>*</a:t>
              </a:r>
              <a:r>
                <a:rPr lang="en-US" sz="800" b="1" u="sng" dirty="0"/>
                <a:t>Do not use generic labels – MUST be the one associated with the order</a:t>
              </a:r>
              <a:r>
                <a:rPr lang="en-US" sz="800" b="1" dirty="0"/>
                <a:t>*</a:t>
              </a:r>
            </a:p>
          </p:txBody>
        </p:sp>
      </p:grpSp>
      <p:grpSp>
        <p:nvGrpSpPr>
          <p:cNvPr id="55" name="Group 54">
            <a:extLst>
              <a:ext uri="{FF2B5EF4-FFF2-40B4-BE49-F238E27FC236}">
                <a16:creationId xmlns:a16="http://schemas.microsoft.com/office/drawing/2014/main" id="{C453D5C1-584A-BC1D-EF5D-699C3371B3A6}"/>
              </a:ext>
            </a:extLst>
          </p:cNvPr>
          <p:cNvGrpSpPr/>
          <p:nvPr/>
        </p:nvGrpSpPr>
        <p:grpSpPr>
          <a:xfrm>
            <a:off x="9192519" y="826991"/>
            <a:ext cx="838365" cy="633833"/>
            <a:chOff x="3857921" y="4680651"/>
            <a:chExt cx="838365" cy="633833"/>
          </a:xfrm>
        </p:grpSpPr>
        <p:sp>
          <p:nvSpPr>
            <p:cNvPr id="35" name="Rectangle 34">
              <a:extLst>
                <a:ext uri="{FF2B5EF4-FFF2-40B4-BE49-F238E27FC236}">
                  <a16:creationId xmlns:a16="http://schemas.microsoft.com/office/drawing/2014/main" id="{B2C7CFFE-2BCE-0283-1D6C-73945F1DA96A}"/>
                </a:ext>
              </a:extLst>
            </p:cNvPr>
            <p:cNvSpPr/>
            <p:nvPr/>
          </p:nvSpPr>
          <p:spPr>
            <a:xfrm>
              <a:off x="3857922" y="4680651"/>
              <a:ext cx="838364" cy="621337"/>
            </a:xfrm>
            <a:prstGeom prst="rect">
              <a:avLst/>
            </a:prstGeom>
            <a:solidFill>
              <a:srgbClr val="FFFF00"/>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5" name="TextBox 14">
              <a:extLst>
                <a:ext uri="{FF2B5EF4-FFF2-40B4-BE49-F238E27FC236}">
                  <a16:creationId xmlns:a16="http://schemas.microsoft.com/office/drawing/2014/main" id="{0F934286-C069-9A52-1594-37C7719F4377}"/>
                </a:ext>
              </a:extLst>
            </p:cNvPr>
            <p:cNvSpPr txBox="1"/>
            <p:nvPr/>
          </p:nvSpPr>
          <p:spPr>
            <a:xfrm>
              <a:off x="3857921" y="4729709"/>
              <a:ext cx="838365" cy="584775"/>
            </a:xfrm>
            <a:prstGeom prst="rect">
              <a:avLst/>
            </a:prstGeom>
            <a:noFill/>
          </p:spPr>
          <p:txBody>
            <a:bodyPr wrap="square" rtlCol="0">
              <a:spAutoFit/>
            </a:bodyPr>
            <a:lstStyle/>
            <a:p>
              <a:pPr algn="ctr"/>
              <a:r>
                <a:rPr lang="en-US" sz="800" b="1" dirty="0"/>
                <a:t>BBID to remain on pt until Type/Cross expires</a:t>
              </a:r>
            </a:p>
          </p:txBody>
        </p:sp>
      </p:grpSp>
      <p:grpSp>
        <p:nvGrpSpPr>
          <p:cNvPr id="56" name="Group 55">
            <a:extLst>
              <a:ext uri="{FF2B5EF4-FFF2-40B4-BE49-F238E27FC236}">
                <a16:creationId xmlns:a16="http://schemas.microsoft.com/office/drawing/2014/main" id="{6462726C-F52B-4718-3FE9-BDA9F264EE63}"/>
              </a:ext>
            </a:extLst>
          </p:cNvPr>
          <p:cNvGrpSpPr/>
          <p:nvPr/>
        </p:nvGrpSpPr>
        <p:grpSpPr>
          <a:xfrm>
            <a:off x="4453549" y="3497854"/>
            <a:ext cx="2000160" cy="1484180"/>
            <a:chOff x="5012437" y="4545368"/>
            <a:chExt cx="1639716" cy="1484180"/>
          </a:xfrm>
        </p:grpSpPr>
        <p:sp>
          <p:nvSpPr>
            <p:cNvPr id="37" name="Rectangle 36">
              <a:extLst>
                <a:ext uri="{FF2B5EF4-FFF2-40B4-BE49-F238E27FC236}">
                  <a16:creationId xmlns:a16="http://schemas.microsoft.com/office/drawing/2014/main" id="{9F3E52F2-ED59-82C6-E31C-4D918DA558A4}"/>
                </a:ext>
              </a:extLst>
            </p:cNvPr>
            <p:cNvSpPr/>
            <p:nvPr/>
          </p:nvSpPr>
          <p:spPr>
            <a:xfrm>
              <a:off x="5012437" y="4545368"/>
              <a:ext cx="1639716" cy="1248596"/>
            </a:xfrm>
            <a:prstGeom prst="rect">
              <a:avLst/>
            </a:prstGeom>
            <a:solidFill>
              <a:srgbClr val="F6BCB0"/>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42" name="TextBox 41">
              <a:extLst>
                <a:ext uri="{FF2B5EF4-FFF2-40B4-BE49-F238E27FC236}">
                  <a16:creationId xmlns:a16="http://schemas.microsoft.com/office/drawing/2014/main" id="{6B0A598A-1AB4-5D3E-A2A6-C17B41963937}"/>
                </a:ext>
              </a:extLst>
            </p:cNvPr>
            <p:cNvSpPr txBox="1"/>
            <p:nvPr/>
          </p:nvSpPr>
          <p:spPr>
            <a:xfrm>
              <a:off x="5048531" y="4582998"/>
              <a:ext cx="1567528" cy="1446550"/>
            </a:xfrm>
            <a:prstGeom prst="rect">
              <a:avLst/>
            </a:prstGeom>
            <a:noFill/>
          </p:spPr>
          <p:txBody>
            <a:bodyPr wrap="square" rtlCol="0">
              <a:spAutoFit/>
            </a:bodyPr>
            <a:lstStyle/>
            <a:p>
              <a:r>
                <a:rPr lang="en-US" sz="800" b="1" u="sng" dirty="0"/>
                <a:t>During Downtime</a:t>
              </a:r>
              <a:r>
                <a:rPr lang="en-US" sz="800" b="1" dirty="0"/>
                <a:t> procedures when Rover/Beaker/CC1 is not available, the BBID wristbands will be utilized by all units/depts for blood transfusion processes for both Non-Doe and Doe patients: Specimen collections for Type/Screen, Type/Cross, Verification, Hold Clot Blood Bank, Transfusion Reaction and Product Pickup.</a:t>
              </a:r>
            </a:p>
          </p:txBody>
        </p:sp>
      </p:grpSp>
      <p:grpSp>
        <p:nvGrpSpPr>
          <p:cNvPr id="54" name="Group 53">
            <a:extLst>
              <a:ext uri="{FF2B5EF4-FFF2-40B4-BE49-F238E27FC236}">
                <a16:creationId xmlns:a16="http://schemas.microsoft.com/office/drawing/2014/main" id="{7B6B2A36-E1D6-B8DB-B137-4A030BAE158B}"/>
              </a:ext>
            </a:extLst>
          </p:cNvPr>
          <p:cNvGrpSpPr/>
          <p:nvPr/>
        </p:nvGrpSpPr>
        <p:grpSpPr>
          <a:xfrm>
            <a:off x="7494576" y="4122152"/>
            <a:ext cx="1842523" cy="1534350"/>
            <a:chOff x="4169307" y="3141591"/>
            <a:chExt cx="1699082" cy="1249331"/>
          </a:xfrm>
        </p:grpSpPr>
        <p:sp>
          <p:nvSpPr>
            <p:cNvPr id="41" name="Rectangle 40">
              <a:extLst>
                <a:ext uri="{FF2B5EF4-FFF2-40B4-BE49-F238E27FC236}">
                  <a16:creationId xmlns:a16="http://schemas.microsoft.com/office/drawing/2014/main" id="{214B9675-9F6F-E225-259F-3E6C9D7CC484}"/>
                </a:ext>
              </a:extLst>
            </p:cNvPr>
            <p:cNvSpPr/>
            <p:nvPr/>
          </p:nvSpPr>
          <p:spPr>
            <a:xfrm>
              <a:off x="4169307" y="3141591"/>
              <a:ext cx="1699082" cy="1003109"/>
            </a:xfrm>
            <a:prstGeom prst="rect">
              <a:avLst/>
            </a:prstGeom>
            <a:solidFill>
              <a:srgbClr val="F6BCB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43" name="TextBox 42">
              <a:extLst>
                <a:ext uri="{FF2B5EF4-FFF2-40B4-BE49-F238E27FC236}">
                  <a16:creationId xmlns:a16="http://schemas.microsoft.com/office/drawing/2014/main" id="{289313E0-F5FB-465E-5509-30D029C5663C}"/>
                </a:ext>
              </a:extLst>
            </p:cNvPr>
            <p:cNvSpPr txBox="1"/>
            <p:nvPr/>
          </p:nvSpPr>
          <p:spPr>
            <a:xfrm>
              <a:off x="4169307" y="3190593"/>
              <a:ext cx="1699082" cy="1200329"/>
            </a:xfrm>
            <a:prstGeom prst="rect">
              <a:avLst/>
            </a:prstGeom>
            <a:noFill/>
          </p:spPr>
          <p:txBody>
            <a:bodyPr wrap="square" rtlCol="0">
              <a:spAutoFit/>
            </a:bodyPr>
            <a:lstStyle/>
            <a:p>
              <a:r>
                <a:rPr lang="en-US" sz="800" b="1" i="1" dirty="0"/>
                <a:t>Things to remember:</a:t>
              </a:r>
            </a:p>
            <a:p>
              <a:pPr>
                <a:buAutoNum type="arabicPeriod"/>
              </a:pPr>
              <a:r>
                <a:rPr lang="en-US" sz="800" b="1" i="1" dirty="0"/>
                <a:t> No Rover/Beaker/CC1 available, must use BBID</a:t>
              </a:r>
            </a:p>
            <a:p>
              <a:pPr>
                <a:buAutoNum type="arabicPeriod"/>
              </a:pPr>
              <a:r>
                <a:rPr lang="en-US" sz="800" b="1" i="1" dirty="0"/>
                <a:t> If BBID is placed on patient, do not remove until T/S specimen expires</a:t>
              </a:r>
            </a:p>
            <a:p>
              <a:pPr>
                <a:buAutoNum type="arabicPeriod"/>
              </a:pPr>
              <a:r>
                <a:rPr lang="en-US" sz="800" b="1" i="1" dirty="0"/>
                <a:t> If BBID is on patient, include BBID sticker on blood form when picking up product</a:t>
              </a:r>
            </a:p>
          </p:txBody>
        </p:sp>
      </p:grpSp>
      <p:grpSp>
        <p:nvGrpSpPr>
          <p:cNvPr id="45" name="Group 44">
            <a:extLst>
              <a:ext uri="{FF2B5EF4-FFF2-40B4-BE49-F238E27FC236}">
                <a16:creationId xmlns:a16="http://schemas.microsoft.com/office/drawing/2014/main" id="{1979B9AD-6EE3-B090-0A73-234304769C1C}"/>
              </a:ext>
            </a:extLst>
          </p:cNvPr>
          <p:cNvGrpSpPr/>
          <p:nvPr/>
        </p:nvGrpSpPr>
        <p:grpSpPr>
          <a:xfrm>
            <a:off x="2740181" y="2191109"/>
            <a:ext cx="1941506" cy="1264226"/>
            <a:chOff x="1914913" y="987614"/>
            <a:chExt cx="1801745" cy="1151904"/>
          </a:xfrm>
        </p:grpSpPr>
        <p:sp>
          <p:nvSpPr>
            <p:cNvPr id="22" name="Oval 21">
              <a:extLst>
                <a:ext uri="{FF2B5EF4-FFF2-40B4-BE49-F238E27FC236}">
                  <a16:creationId xmlns:a16="http://schemas.microsoft.com/office/drawing/2014/main" id="{9C059E43-4092-F3A9-43C8-91553A28FAB5}"/>
                </a:ext>
              </a:extLst>
            </p:cNvPr>
            <p:cNvSpPr/>
            <p:nvPr/>
          </p:nvSpPr>
          <p:spPr>
            <a:xfrm>
              <a:off x="1942200" y="987614"/>
              <a:ext cx="1774458" cy="1151904"/>
            </a:xfrm>
            <a:prstGeom prst="ellipse">
              <a:avLst/>
            </a:prstGeom>
            <a:solidFill>
              <a:srgbClr val="FEEFB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44" name="TextBox 43">
              <a:extLst>
                <a:ext uri="{FF2B5EF4-FFF2-40B4-BE49-F238E27FC236}">
                  <a16:creationId xmlns:a16="http://schemas.microsoft.com/office/drawing/2014/main" id="{F1AD8BF4-0658-06B3-EE39-B4020EC4EFB4}"/>
                </a:ext>
              </a:extLst>
            </p:cNvPr>
            <p:cNvSpPr txBox="1"/>
            <p:nvPr/>
          </p:nvSpPr>
          <p:spPr>
            <a:xfrm>
              <a:off x="1914913" y="1147261"/>
              <a:ext cx="1774458" cy="954107"/>
            </a:xfrm>
            <a:prstGeom prst="rect">
              <a:avLst/>
            </a:prstGeom>
            <a:noFill/>
          </p:spPr>
          <p:txBody>
            <a:bodyPr wrap="square" rtlCol="0">
              <a:spAutoFit/>
            </a:bodyPr>
            <a:lstStyle/>
            <a:p>
              <a:pPr algn="ctr"/>
              <a:r>
                <a:rPr lang="en-US" sz="800" b="1" dirty="0"/>
                <a:t>NO BBID, RN </a:t>
              </a:r>
              <a:r>
                <a:rPr lang="en-US" sz="800" b="1" i="1" dirty="0"/>
                <a:t>MUST</a:t>
              </a:r>
              <a:r>
                <a:rPr lang="en-US" sz="800" b="1" dirty="0"/>
                <a:t> use Rover/Beaker/CC1 for T/S pr T/C specimen collection. Use patient chart label on blood form for product pick-up *</a:t>
              </a:r>
              <a:r>
                <a:rPr lang="en-US" sz="800" b="1" u="sng" dirty="0"/>
                <a:t>Do not use generic labels – MUST be the one associated with the order</a:t>
              </a:r>
              <a:r>
                <a:rPr lang="en-US" sz="800" b="1" dirty="0"/>
                <a:t>*</a:t>
              </a:r>
            </a:p>
          </p:txBody>
        </p:sp>
      </p:grpSp>
      <p:cxnSp>
        <p:nvCxnSpPr>
          <p:cNvPr id="58" name="Straight Arrow Connector 57">
            <a:extLst>
              <a:ext uri="{FF2B5EF4-FFF2-40B4-BE49-F238E27FC236}">
                <a16:creationId xmlns:a16="http://schemas.microsoft.com/office/drawing/2014/main" id="{599ADF0F-F5A3-9F24-6C6D-67EE88CA1E4B}"/>
              </a:ext>
            </a:extLst>
          </p:cNvPr>
          <p:cNvCxnSpPr>
            <a:cxnSpLocks/>
          </p:cNvCxnSpPr>
          <p:nvPr/>
        </p:nvCxnSpPr>
        <p:spPr>
          <a:xfrm>
            <a:off x="3051231" y="1113741"/>
            <a:ext cx="27349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B45DCC3E-D722-B919-4800-02E0C734E669}"/>
              </a:ext>
            </a:extLst>
          </p:cNvPr>
          <p:cNvCxnSpPr>
            <a:cxnSpLocks/>
          </p:cNvCxnSpPr>
          <p:nvPr/>
        </p:nvCxnSpPr>
        <p:spPr>
          <a:xfrm flipV="1">
            <a:off x="4128973" y="1120120"/>
            <a:ext cx="610369" cy="309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61E7E6FA-90DC-5E29-7595-5762B00EB2BB}"/>
              </a:ext>
            </a:extLst>
          </p:cNvPr>
          <p:cNvCxnSpPr>
            <a:cxnSpLocks/>
          </p:cNvCxnSpPr>
          <p:nvPr/>
        </p:nvCxnSpPr>
        <p:spPr>
          <a:xfrm>
            <a:off x="5757084" y="1131024"/>
            <a:ext cx="38735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80FB78F1-8524-ACA9-659D-ACCAB40D98EC}"/>
              </a:ext>
            </a:extLst>
          </p:cNvPr>
          <p:cNvCxnSpPr>
            <a:cxnSpLocks/>
          </p:cNvCxnSpPr>
          <p:nvPr/>
        </p:nvCxnSpPr>
        <p:spPr>
          <a:xfrm>
            <a:off x="7326180" y="1111494"/>
            <a:ext cx="351329" cy="202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62E4930F-6EF4-A2D3-ED6B-BAFB54DC8BE7}"/>
              </a:ext>
            </a:extLst>
          </p:cNvPr>
          <p:cNvCxnSpPr>
            <a:cxnSpLocks/>
          </p:cNvCxnSpPr>
          <p:nvPr/>
        </p:nvCxnSpPr>
        <p:spPr>
          <a:xfrm flipV="1">
            <a:off x="8883079" y="1131313"/>
            <a:ext cx="312679" cy="11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DE31A3D5-FEA2-1FFB-A3C9-D40BFFB42A51}"/>
              </a:ext>
            </a:extLst>
          </p:cNvPr>
          <p:cNvCxnSpPr>
            <a:cxnSpLocks/>
          </p:cNvCxnSpPr>
          <p:nvPr/>
        </p:nvCxnSpPr>
        <p:spPr>
          <a:xfrm>
            <a:off x="10030884" y="1123112"/>
            <a:ext cx="546991"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B1FB9DFC-25B0-F360-5DE2-1F9F643C9765}"/>
              </a:ext>
            </a:extLst>
          </p:cNvPr>
          <p:cNvCxnSpPr>
            <a:cxnSpLocks/>
          </p:cNvCxnSpPr>
          <p:nvPr/>
        </p:nvCxnSpPr>
        <p:spPr>
          <a:xfrm>
            <a:off x="11056640" y="2544781"/>
            <a:ext cx="0" cy="27298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5A19691B-A592-A9EF-DCF4-89157AD2D0E7}"/>
              </a:ext>
            </a:extLst>
          </p:cNvPr>
          <p:cNvCxnSpPr>
            <a:cxnSpLocks/>
          </p:cNvCxnSpPr>
          <p:nvPr/>
        </p:nvCxnSpPr>
        <p:spPr>
          <a:xfrm>
            <a:off x="11074724" y="3969790"/>
            <a:ext cx="0" cy="46181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8345EE81-BD22-FB33-CF54-0F3E6C0C64A7}"/>
              </a:ext>
            </a:extLst>
          </p:cNvPr>
          <p:cNvCxnSpPr>
            <a:cxnSpLocks/>
          </p:cNvCxnSpPr>
          <p:nvPr/>
        </p:nvCxnSpPr>
        <p:spPr>
          <a:xfrm>
            <a:off x="3710934" y="1513314"/>
            <a:ext cx="0" cy="67779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7E2A41A1-D1DD-3A5A-07F4-2E1B25E5806C}"/>
              </a:ext>
            </a:extLst>
          </p:cNvPr>
          <p:cNvCxnSpPr>
            <a:cxnSpLocks/>
          </p:cNvCxnSpPr>
          <p:nvPr/>
        </p:nvCxnSpPr>
        <p:spPr>
          <a:xfrm flipV="1">
            <a:off x="5367589" y="1513314"/>
            <a:ext cx="0" cy="196477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7F4E33A-0612-BB3B-264E-3368726369EB}"/>
              </a:ext>
            </a:extLst>
          </p:cNvPr>
          <p:cNvCxnSpPr>
            <a:cxnSpLocks/>
          </p:cNvCxnSpPr>
          <p:nvPr/>
        </p:nvCxnSpPr>
        <p:spPr>
          <a:xfrm flipH="1">
            <a:off x="11047898" y="1604507"/>
            <a:ext cx="10065" cy="48308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D777D42B-DDFE-8AFC-EA78-8FD0965FAA5D}"/>
              </a:ext>
            </a:extLst>
          </p:cNvPr>
          <p:cNvCxnSpPr>
            <a:cxnSpLocks/>
          </p:cNvCxnSpPr>
          <p:nvPr/>
        </p:nvCxnSpPr>
        <p:spPr>
          <a:xfrm>
            <a:off x="5367589" y="2087592"/>
            <a:ext cx="568905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46CEB89-1727-276E-B703-2E81C54797F5}"/>
              </a:ext>
            </a:extLst>
          </p:cNvPr>
          <p:cNvCxnSpPr>
            <a:cxnSpLocks/>
          </p:cNvCxnSpPr>
          <p:nvPr/>
        </p:nvCxnSpPr>
        <p:spPr>
          <a:xfrm>
            <a:off x="11535407" y="1131024"/>
            <a:ext cx="27415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AC2D94C-36AA-5DDD-494C-959C7DA103BD}"/>
              </a:ext>
            </a:extLst>
          </p:cNvPr>
          <p:cNvCxnSpPr>
            <a:cxnSpLocks/>
          </p:cNvCxnSpPr>
          <p:nvPr/>
        </p:nvCxnSpPr>
        <p:spPr>
          <a:xfrm>
            <a:off x="11815607" y="1120120"/>
            <a:ext cx="0" cy="141871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6DDAFD5-084C-513B-C9FF-341EF2581E74}"/>
              </a:ext>
            </a:extLst>
          </p:cNvPr>
          <p:cNvCxnSpPr>
            <a:cxnSpLocks/>
          </p:cNvCxnSpPr>
          <p:nvPr/>
        </p:nvCxnSpPr>
        <p:spPr>
          <a:xfrm flipH="1">
            <a:off x="11047898" y="2538830"/>
            <a:ext cx="76166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8698D60A-0934-F728-A090-1A551E01D72D}"/>
              </a:ext>
            </a:extLst>
          </p:cNvPr>
          <p:cNvSpPr txBox="1"/>
          <p:nvPr/>
        </p:nvSpPr>
        <p:spPr>
          <a:xfrm>
            <a:off x="4201699" y="1003772"/>
            <a:ext cx="370702" cy="215444"/>
          </a:xfrm>
          <a:prstGeom prst="rect">
            <a:avLst/>
          </a:prstGeom>
          <a:solidFill>
            <a:schemeClr val="bg1"/>
          </a:solidFill>
        </p:spPr>
        <p:txBody>
          <a:bodyPr wrap="square" rtlCol="0">
            <a:spAutoFit/>
          </a:bodyPr>
          <a:lstStyle/>
          <a:p>
            <a:pPr algn="ctr"/>
            <a:r>
              <a:rPr lang="en-US" sz="800" b="1" i="1" u="sng" dirty="0"/>
              <a:t>YES</a:t>
            </a:r>
          </a:p>
        </p:txBody>
      </p:sp>
      <p:sp>
        <p:nvSpPr>
          <p:cNvPr id="116" name="TextBox 115">
            <a:extLst>
              <a:ext uri="{FF2B5EF4-FFF2-40B4-BE49-F238E27FC236}">
                <a16:creationId xmlns:a16="http://schemas.microsoft.com/office/drawing/2014/main" id="{41A82683-4201-DA0A-9FAA-B78F3468DB95}"/>
              </a:ext>
            </a:extLst>
          </p:cNvPr>
          <p:cNvSpPr txBox="1"/>
          <p:nvPr/>
        </p:nvSpPr>
        <p:spPr>
          <a:xfrm>
            <a:off x="3536511" y="1688069"/>
            <a:ext cx="348845" cy="215444"/>
          </a:xfrm>
          <a:prstGeom prst="rect">
            <a:avLst/>
          </a:prstGeom>
          <a:solidFill>
            <a:schemeClr val="bg1"/>
          </a:solidFill>
        </p:spPr>
        <p:txBody>
          <a:bodyPr wrap="square" rtlCol="0">
            <a:spAutoFit/>
          </a:bodyPr>
          <a:lstStyle/>
          <a:p>
            <a:pPr algn="ctr"/>
            <a:r>
              <a:rPr lang="en-US" sz="800" b="1" i="1" u="sng" dirty="0"/>
              <a:t>NO</a:t>
            </a:r>
          </a:p>
        </p:txBody>
      </p:sp>
      <p:sp>
        <p:nvSpPr>
          <p:cNvPr id="118" name="TextBox 117">
            <a:extLst>
              <a:ext uri="{FF2B5EF4-FFF2-40B4-BE49-F238E27FC236}">
                <a16:creationId xmlns:a16="http://schemas.microsoft.com/office/drawing/2014/main" id="{0E01F117-10B8-83D2-8A5C-A9FA65649BA3}"/>
              </a:ext>
            </a:extLst>
          </p:cNvPr>
          <p:cNvSpPr txBox="1"/>
          <p:nvPr/>
        </p:nvSpPr>
        <p:spPr>
          <a:xfrm>
            <a:off x="10853627" y="1945365"/>
            <a:ext cx="348845" cy="215444"/>
          </a:xfrm>
          <a:prstGeom prst="rect">
            <a:avLst/>
          </a:prstGeom>
          <a:solidFill>
            <a:schemeClr val="bg1"/>
          </a:solidFill>
        </p:spPr>
        <p:txBody>
          <a:bodyPr wrap="square" rtlCol="0">
            <a:spAutoFit/>
          </a:bodyPr>
          <a:lstStyle/>
          <a:p>
            <a:pPr algn="ctr"/>
            <a:r>
              <a:rPr lang="en-US" sz="800" b="1" i="1" u="sng" dirty="0"/>
              <a:t>NO</a:t>
            </a:r>
          </a:p>
        </p:txBody>
      </p:sp>
      <p:sp>
        <p:nvSpPr>
          <p:cNvPr id="122" name="TextBox 121">
            <a:extLst>
              <a:ext uri="{FF2B5EF4-FFF2-40B4-BE49-F238E27FC236}">
                <a16:creationId xmlns:a16="http://schemas.microsoft.com/office/drawing/2014/main" id="{7EF1E254-23B4-567F-1E4B-560701EC3D91}"/>
              </a:ext>
            </a:extLst>
          </p:cNvPr>
          <p:cNvSpPr txBox="1"/>
          <p:nvPr/>
        </p:nvSpPr>
        <p:spPr>
          <a:xfrm>
            <a:off x="11624211" y="2419660"/>
            <a:ext cx="370702" cy="215444"/>
          </a:xfrm>
          <a:prstGeom prst="rect">
            <a:avLst/>
          </a:prstGeom>
          <a:solidFill>
            <a:schemeClr val="bg1"/>
          </a:solidFill>
        </p:spPr>
        <p:txBody>
          <a:bodyPr wrap="square" rtlCol="0">
            <a:spAutoFit/>
          </a:bodyPr>
          <a:lstStyle/>
          <a:p>
            <a:r>
              <a:rPr lang="en-US" sz="800" b="1" i="1" u="sng" dirty="0"/>
              <a:t>YES</a:t>
            </a:r>
          </a:p>
        </p:txBody>
      </p:sp>
    </p:spTree>
    <p:extLst>
      <p:ext uri="{BB962C8B-B14F-4D97-AF65-F5344CB8AC3E}">
        <p14:creationId xmlns:p14="http://schemas.microsoft.com/office/powerpoint/2010/main" val="2310788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a:t>
            </a:r>
          </a:p>
        </p:txBody>
      </p:sp>
      <p:sp>
        <p:nvSpPr>
          <p:cNvPr id="3" name="Content Placeholder 2"/>
          <p:cNvSpPr>
            <a:spLocks noGrp="1"/>
          </p:cNvSpPr>
          <p:nvPr>
            <p:ph idx="1"/>
          </p:nvPr>
        </p:nvSpPr>
        <p:spPr/>
        <p:txBody>
          <a:bodyPr>
            <a:normAutofit/>
          </a:bodyPr>
          <a:lstStyle/>
          <a:p>
            <a:r>
              <a:rPr lang="en-US" dirty="0"/>
              <a:t>Bring them to your unit leaders</a:t>
            </a:r>
          </a:p>
          <a:p>
            <a:pPr marL="0" indent="0">
              <a:buNone/>
            </a:pPr>
            <a:r>
              <a:rPr lang="en-US" dirty="0"/>
              <a:t>OR</a:t>
            </a:r>
          </a:p>
          <a:p>
            <a:r>
              <a:rPr lang="en-US" dirty="0"/>
              <a:t>Call Blood Bank</a:t>
            </a:r>
          </a:p>
        </p:txBody>
      </p:sp>
      <p:sp>
        <p:nvSpPr>
          <p:cNvPr id="5" name="TextBox 4">
            <a:extLst>
              <a:ext uri="{FF2B5EF4-FFF2-40B4-BE49-F238E27FC236}">
                <a16:creationId xmlns:a16="http://schemas.microsoft.com/office/drawing/2014/main" id="{6C16F081-81D7-2A93-F630-3CE83AEEC37E}"/>
              </a:ext>
            </a:extLst>
          </p:cNvPr>
          <p:cNvSpPr txBox="1"/>
          <p:nvPr/>
        </p:nvSpPr>
        <p:spPr>
          <a:xfrm>
            <a:off x="2931952" y="3429000"/>
            <a:ext cx="1656826" cy="9233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u="sng" dirty="0"/>
              <a:t>Blood Bank Info</a:t>
            </a:r>
          </a:p>
          <a:p>
            <a:r>
              <a:rPr lang="en-US" dirty="0"/>
              <a:t>Ext. </a:t>
            </a:r>
            <a:r>
              <a:rPr lang="en-US" b="1" dirty="0"/>
              <a:t>5651</a:t>
            </a:r>
          </a:p>
          <a:p>
            <a:r>
              <a:rPr lang="en-US" dirty="0"/>
              <a:t>Tube Station </a:t>
            </a:r>
            <a:r>
              <a:rPr lang="en-US" b="1" dirty="0"/>
              <a:t>40</a:t>
            </a:r>
            <a:endParaRPr lang="en-US" dirty="0"/>
          </a:p>
        </p:txBody>
      </p:sp>
    </p:spTree>
    <p:extLst>
      <p:ext uri="{BB962C8B-B14F-4D97-AF65-F5344CB8AC3E}">
        <p14:creationId xmlns:p14="http://schemas.microsoft.com/office/powerpoint/2010/main" val="3604626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4494</TotalTime>
  <Words>919</Words>
  <Application>Microsoft Office PowerPoint</Application>
  <PresentationFormat>Widescreen</PresentationFormat>
  <Paragraphs>77</Paragraphs>
  <Slides>12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Times New Roman</vt:lpstr>
      <vt:lpstr>1_Office Theme</vt:lpstr>
      <vt:lpstr>THFW Laboratory</vt:lpstr>
      <vt:lpstr>Patient Identification</vt:lpstr>
      <vt:lpstr>Misidentification/Mislabeling   </vt:lpstr>
      <vt:lpstr>ORDERS</vt:lpstr>
      <vt:lpstr>Blood Bank Specimen and Product Pick-up: 3rd Patient Identification Verification</vt:lpstr>
      <vt:lpstr>Blood Bank Specimen and Product Pick-up: BBID</vt:lpstr>
      <vt:lpstr>Blood Bank Specimen and Product Pick-up: BBID</vt:lpstr>
      <vt:lpstr>Blood Bank Specimen and Product Pick-up: BBID Doe Patients</vt:lpstr>
      <vt:lpstr>Blood Bank Specimen and Product Pick-up: Rover/Beaker/CC1</vt:lpstr>
      <vt:lpstr>Blood Bank Specimen and Product Pick-up: Downtime</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Rosson, Phillip</dc:creator>
  <cp:lastModifiedBy>Hall-Norman, Taira</cp:lastModifiedBy>
  <cp:revision>19</cp:revision>
  <dcterms:created xsi:type="dcterms:W3CDTF">2022-07-26T15:45:14Z</dcterms:created>
  <dcterms:modified xsi:type="dcterms:W3CDTF">2026-08-25T17:43:34Z</dcterms:modified>
</cp:coreProperties>
</file>