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0"/>
  </p:notesMasterIdLst>
  <p:sldIdLst>
    <p:sldId id="259" r:id="rId2"/>
    <p:sldId id="278" r:id="rId3"/>
    <p:sldId id="279" r:id="rId4"/>
    <p:sldId id="277" r:id="rId5"/>
    <p:sldId id="280" r:id="rId6"/>
    <p:sldId id="281" r:id="rId7"/>
    <p:sldId id="282" r:id="rId8"/>
    <p:sldId id="283" r:id="rId9"/>
    <p:sldId id="285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93" r:id="rId18"/>
    <p:sldId id="294" r:id="rId19"/>
    <p:sldId id="295" r:id="rId20"/>
    <p:sldId id="296" r:id="rId21"/>
    <p:sldId id="297" r:id="rId22"/>
    <p:sldId id="298" r:id="rId23"/>
    <p:sldId id="299" r:id="rId24"/>
    <p:sldId id="300" r:id="rId25"/>
    <p:sldId id="301" r:id="rId26"/>
    <p:sldId id="302" r:id="rId27"/>
    <p:sldId id="303" r:id="rId28"/>
    <p:sldId id="304" r:id="rId29"/>
    <p:sldId id="305" r:id="rId30"/>
    <p:sldId id="306" r:id="rId31"/>
    <p:sldId id="307" r:id="rId32"/>
    <p:sldId id="308" r:id="rId33"/>
    <p:sldId id="309" r:id="rId34"/>
    <p:sldId id="310" r:id="rId35"/>
    <p:sldId id="311" r:id="rId36"/>
    <p:sldId id="312" r:id="rId37"/>
    <p:sldId id="313" r:id="rId38"/>
    <p:sldId id="314" r:id="rId39"/>
    <p:sldId id="315" r:id="rId40"/>
    <p:sldId id="316" r:id="rId41"/>
    <p:sldId id="317" r:id="rId42"/>
    <p:sldId id="318" r:id="rId43"/>
    <p:sldId id="319" r:id="rId44"/>
    <p:sldId id="321" r:id="rId45"/>
    <p:sldId id="320" r:id="rId46"/>
    <p:sldId id="322" r:id="rId47"/>
    <p:sldId id="323" r:id="rId48"/>
    <p:sldId id="324" r:id="rId49"/>
    <p:sldId id="325" r:id="rId50"/>
    <p:sldId id="326" r:id="rId51"/>
    <p:sldId id="327" r:id="rId52"/>
    <p:sldId id="328" r:id="rId53"/>
    <p:sldId id="329" r:id="rId54"/>
    <p:sldId id="330" r:id="rId55"/>
    <p:sldId id="332" r:id="rId56"/>
    <p:sldId id="333" r:id="rId57"/>
    <p:sldId id="331" r:id="rId58"/>
    <p:sldId id="334" r:id="rId5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366"/>
    <p:restoredTop sz="96321"/>
  </p:normalViewPr>
  <p:slideViewPr>
    <p:cSldViewPr snapToGrid="0" snapToObjects="1">
      <p:cViewPr varScale="1">
        <p:scale>
          <a:sx n="140" d="100"/>
          <a:sy n="140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B86797-D09E-496B-B2F0-5F7AE875B99C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D0E052-F56B-4281-94FE-C1CBF7012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4915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I Health logo">
            <a:extLst>
              <a:ext uri="{FF2B5EF4-FFF2-40B4-BE49-F238E27FC236}">
                <a16:creationId xmlns:a16="http://schemas.microsoft.com/office/drawing/2014/main" id="{1D7DD74C-65D9-6D4D-AC9C-29DAE63AE5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2113" y="4506745"/>
            <a:ext cx="2391352" cy="519860"/>
          </a:xfrm>
          <a:prstGeom prst="rect">
            <a:avLst/>
          </a:prstGeom>
        </p:spPr>
      </p:pic>
      <p:pic>
        <p:nvPicPr>
          <p:cNvPr id="6" name="Picture 5" descr="Photo: Caucasian Man and Grand Daughter at the park">
            <a:extLst>
              <a:ext uri="{FF2B5EF4-FFF2-40B4-BE49-F238E27FC236}">
                <a16:creationId xmlns:a16="http://schemas.microsoft.com/office/drawing/2014/main" id="{7824B668-2257-8D49-9D96-763E027DA8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868" y="285753"/>
            <a:ext cx="1344869" cy="203882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645C36C-3756-7A4A-B44F-54A4A125D4E9}"/>
              </a:ext>
            </a:extLst>
          </p:cNvPr>
          <p:cNvSpPr/>
          <p:nvPr userDrawn="1"/>
        </p:nvSpPr>
        <p:spPr>
          <a:xfrm>
            <a:off x="3" y="2384365"/>
            <a:ext cx="4915721" cy="1065677"/>
          </a:xfrm>
          <a:prstGeom prst="rect">
            <a:avLst/>
          </a:prstGeom>
          <a:solidFill>
            <a:srgbClr val="009E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3" name="Picture 12" descr="Photo: Asian American Woman smiling and looking at the viewer&#10;">
            <a:extLst>
              <a:ext uri="{FF2B5EF4-FFF2-40B4-BE49-F238E27FC236}">
                <a16:creationId xmlns:a16="http://schemas.microsoft.com/office/drawing/2014/main" id="{1E558BD3-9B99-3147-8467-F0ECA69440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85753"/>
            <a:ext cx="1459643" cy="2038821"/>
          </a:xfrm>
          <a:prstGeom prst="rect">
            <a:avLst/>
          </a:prstGeom>
        </p:spPr>
      </p:pic>
      <p:pic>
        <p:nvPicPr>
          <p:cNvPr id="14" name="Picture 13" descr="Photo: Happy African American parents look at their yound daughter.">
            <a:extLst>
              <a:ext uri="{FF2B5EF4-FFF2-40B4-BE49-F238E27FC236}">
                <a16:creationId xmlns:a16="http://schemas.microsoft.com/office/drawing/2014/main" id="{39074FFF-B406-E648-9D03-F7D20D135D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4958" y="285753"/>
            <a:ext cx="1980764" cy="2038821"/>
          </a:xfrm>
          <a:prstGeom prst="rect">
            <a:avLst/>
          </a:prstGeom>
        </p:spPr>
      </p:pic>
      <p:pic>
        <p:nvPicPr>
          <p:cNvPr id="15" name="Picture 14" descr="Photo: Hispanic Woman looking proudly">
            <a:extLst>
              <a:ext uri="{FF2B5EF4-FFF2-40B4-BE49-F238E27FC236}">
                <a16:creationId xmlns:a16="http://schemas.microsoft.com/office/drawing/2014/main" id="{CDE4C41B-E819-A549-8DF8-E1DCA3B438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7002" y="285750"/>
            <a:ext cx="4146998" cy="31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602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753AFC-5C80-C74F-876D-0EF8D00C1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BB95F0-76E1-A747-BC52-53FE4244E7FA}"/>
              </a:ext>
            </a:extLst>
          </p:cNvPr>
          <p:cNvCxnSpPr>
            <a:cxnSpLocks/>
          </p:cNvCxnSpPr>
          <p:nvPr userDrawn="1"/>
        </p:nvCxnSpPr>
        <p:spPr>
          <a:xfrm>
            <a:off x="662356" y="2325378"/>
            <a:ext cx="84816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8" descr="Title Slide&#10;">
            <a:extLst>
              <a:ext uri="{FF2B5EF4-FFF2-40B4-BE49-F238E27FC236}">
                <a16:creationId xmlns:a16="http://schemas.microsoft.com/office/drawing/2014/main" id="{B7DF1DE2-8C3F-D04B-A757-D2AADF947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112" y="1703610"/>
            <a:ext cx="7886700" cy="647209"/>
          </a:xfrm>
        </p:spPr>
        <p:txBody>
          <a:bodyPr>
            <a:normAutofit/>
          </a:bodyPr>
          <a:lstStyle>
            <a:lvl1pPr>
              <a:defRPr sz="3200" b="1" i="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41026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E094C830-8F14-A244-AF3E-237CA52C1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0016" y="4658696"/>
            <a:ext cx="713984" cy="48480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CB3C20-B925-D346-A41A-7E33B2AC0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01706" y="168089"/>
            <a:ext cx="8942294" cy="598393"/>
          </a:xfrm>
          <a:prstGeom prst="rect">
            <a:avLst/>
          </a:prstGeom>
          <a:gradFill>
            <a:gsLst>
              <a:gs pos="17000">
                <a:srgbClr val="1188AC"/>
              </a:gs>
              <a:gs pos="100000">
                <a:srgbClr val="27CFCA"/>
              </a:gs>
            </a:gsLst>
            <a:lin ang="16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37B7A05-22CF-134E-9001-A4D2E7CC3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21" y="186357"/>
            <a:ext cx="7989257" cy="593111"/>
          </a:xfrm>
        </p:spPr>
        <p:txBody>
          <a:bodyPr>
            <a:normAutofit/>
          </a:bodyPr>
          <a:lstStyle>
            <a:lvl1pPr>
              <a:defRPr sz="2400" b="1" i="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39261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5">
            <a:extLst>
              <a:ext uri="{FF2B5EF4-FFF2-40B4-BE49-F238E27FC236}">
                <a16:creationId xmlns:a16="http://schemas.microsoft.com/office/drawing/2014/main" id="{9E2EAD68-D778-5C46-B50E-45F608C827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0016" y="4658696"/>
            <a:ext cx="713984" cy="484804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C9AAC4-0882-9A48-BFC5-0522B690D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01706" y="168089"/>
            <a:ext cx="8942294" cy="598393"/>
          </a:xfrm>
          <a:prstGeom prst="rect">
            <a:avLst/>
          </a:prstGeom>
          <a:gradFill>
            <a:gsLst>
              <a:gs pos="17000">
                <a:srgbClr val="1188AC"/>
              </a:gs>
              <a:gs pos="100000">
                <a:srgbClr val="27CFCA"/>
              </a:gs>
            </a:gsLst>
            <a:lin ang="16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9">
            <a:extLst>
              <a:ext uri="{FF2B5EF4-FFF2-40B4-BE49-F238E27FC236}">
                <a16:creationId xmlns:a16="http://schemas.microsoft.com/office/drawing/2014/main" id="{C5230312-35A3-B74E-BDE2-9D1896083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21" y="186357"/>
            <a:ext cx="7989257" cy="593111"/>
          </a:xfrm>
        </p:spPr>
        <p:txBody>
          <a:bodyPr>
            <a:normAutofit/>
          </a:bodyPr>
          <a:lstStyle>
            <a:lvl1pPr>
              <a:defRPr sz="2400" b="1" i="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7716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5">
            <a:extLst>
              <a:ext uri="{FF2B5EF4-FFF2-40B4-BE49-F238E27FC236}">
                <a16:creationId xmlns:a16="http://schemas.microsoft.com/office/drawing/2014/main" id="{694952A4-63F6-A941-B9E2-2AA329C72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0016" y="4658696"/>
            <a:ext cx="713984" cy="484804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639835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021901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639835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021901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AC3FE3-A3F7-3E4E-8FCC-8FE7B7239C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01706" y="168089"/>
            <a:ext cx="8942294" cy="598393"/>
          </a:xfrm>
          <a:prstGeom prst="rect">
            <a:avLst/>
          </a:prstGeom>
          <a:gradFill>
            <a:gsLst>
              <a:gs pos="17000">
                <a:srgbClr val="1188AC"/>
              </a:gs>
              <a:gs pos="100000">
                <a:srgbClr val="27CFCA"/>
              </a:gs>
            </a:gsLst>
            <a:lin ang="16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9">
            <a:extLst>
              <a:ext uri="{FF2B5EF4-FFF2-40B4-BE49-F238E27FC236}">
                <a16:creationId xmlns:a16="http://schemas.microsoft.com/office/drawing/2014/main" id="{12FFBB5E-C9EE-DA45-A475-7223BFFC9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21" y="186357"/>
            <a:ext cx="7989257" cy="593111"/>
          </a:xfrm>
        </p:spPr>
        <p:txBody>
          <a:bodyPr>
            <a:normAutofit/>
          </a:bodyPr>
          <a:lstStyle>
            <a:lvl1pPr>
              <a:defRPr sz="2400" b="1" i="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20884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5">
            <a:extLst>
              <a:ext uri="{FF2B5EF4-FFF2-40B4-BE49-F238E27FC236}">
                <a16:creationId xmlns:a16="http://schemas.microsoft.com/office/drawing/2014/main" id="{73D4E7C0-CDF2-B247-94CE-2CADB63F55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0016" y="4658696"/>
            <a:ext cx="713984" cy="48480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FBF065D-BB3C-0A46-AEE8-3F840090F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01706" y="168089"/>
            <a:ext cx="8942294" cy="598393"/>
          </a:xfrm>
          <a:prstGeom prst="rect">
            <a:avLst/>
          </a:prstGeom>
          <a:gradFill>
            <a:gsLst>
              <a:gs pos="17000">
                <a:srgbClr val="1188AC"/>
              </a:gs>
              <a:gs pos="100000">
                <a:srgbClr val="27CFCA"/>
              </a:gs>
            </a:gsLst>
            <a:lin ang="16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9">
            <a:extLst>
              <a:ext uri="{FF2B5EF4-FFF2-40B4-BE49-F238E27FC236}">
                <a16:creationId xmlns:a16="http://schemas.microsoft.com/office/drawing/2014/main" id="{355C8479-90FF-A24E-B69F-3332A54DF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21" y="186357"/>
            <a:ext cx="7989257" cy="593111"/>
          </a:xfrm>
        </p:spPr>
        <p:txBody>
          <a:bodyPr>
            <a:normAutofit/>
          </a:bodyPr>
          <a:lstStyle>
            <a:lvl1pPr>
              <a:defRPr sz="2400" b="1" i="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72638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02511A-6D62-704D-BCFE-4470FB6278CD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984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7" r:id="rId2"/>
    <p:sldLayoutId id="2147483662" r:id="rId3"/>
    <p:sldLayoutId id="2147483664" r:id="rId4"/>
    <p:sldLayoutId id="2147483665" r:id="rId5"/>
    <p:sldLayoutId id="2147483661" r:id="rId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740EEE-70ED-7845-B40A-B4AD00F36EF6}"/>
              </a:ext>
            </a:extLst>
          </p:cNvPr>
          <p:cNvSpPr txBox="1"/>
          <p:nvPr/>
        </p:nvSpPr>
        <p:spPr>
          <a:xfrm>
            <a:off x="877434" y="2433320"/>
            <a:ext cx="3977640" cy="89255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cap="all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UNIVERSITY of ILLINOIS </a:t>
            </a:r>
          </a:p>
          <a:p>
            <a:r>
              <a:rPr lang="en-US" sz="2800" b="1" cap="all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HOSPITAL &amp; CLINICS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99FD66-F2EC-B542-A1BE-4FD537ACE1A8}"/>
              </a:ext>
            </a:extLst>
          </p:cNvPr>
          <p:cNvSpPr txBox="1"/>
          <p:nvPr/>
        </p:nvSpPr>
        <p:spPr>
          <a:xfrm>
            <a:off x="877434" y="3563660"/>
            <a:ext cx="4011436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cs typeface="Calibri" pitchFamily="34" charset="0"/>
              </a:rPr>
              <a:t>Blood Specimen Collection</a:t>
            </a:r>
            <a:br>
              <a:rPr lang="en-US" sz="2000" b="1" dirty="0">
                <a:solidFill>
                  <a:schemeClr val="accent1"/>
                </a:solidFill>
                <a:cs typeface="Calibri" pitchFamily="34" charset="0"/>
              </a:rPr>
            </a:br>
            <a:r>
              <a:rPr lang="en-US" sz="2000" b="1" dirty="0">
                <a:solidFill>
                  <a:schemeClr val="accent1"/>
                </a:solidFill>
                <a:cs typeface="Calibri" pitchFamily="34" charset="0"/>
              </a:rPr>
              <a:t>Educational Overview</a:t>
            </a:r>
          </a:p>
        </p:txBody>
      </p:sp>
    </p:spTree>
    <p:extLst>
      <p:ext uri="{BB962C8B-B14F-4D97-AF65-F5344CB8AC3E}">
        <p14:creationId xmlns:p14="http://schemas.microsoft.com/office/powerpoint/2010/main" val="26631205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7603FA8-2801-5BF5-DF4A-46A7C17FC8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800" b="1" dirty="0">
                <a:solidFill>
                  <a:srgbClr val="0070C0"/>
                </a:solidFill>
                <a:cs typeface="Calibri" pitchFamily="34" charset="0"/>
              </a:rPr>
              <a:t>Patient Safety &amp; Experience:</a:t>
            </a:r>
          </a:p>
          <a:p>
            <a:pPr marL="457200" indent="-4572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Calibri" pitchFamily="34" charset="0"/>
              </a:rPr>
              <a:t> Delay in results                                </a:t>
            </a:r>
          </a:p>
          <a:p>
            <a:pPr marL="457200" indent="-4572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Calibri" pitchFamily="34" charset="0"/>
              </a:rPr>
              <a:t> Delay in treatment</a:t>
            </a:r>
          </a:p>
          <a:p>
            <a:pPr marL="457200" indent="-4572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Calibri" pitchFamily="34" charset="0"/>
              </a:rPr>
              <a:t> Delay in Discharge </a:t>
            </a:r>
          </a:p>
          <a:p>
            <a:pPr marL="457200" indent="-4572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Calibri" pitchFamily="34" charset="0"/>
              </a:rPr>
              <a:t> Dissatisfaction: additional needle stick and blood loss</a:t>
            </a:r>
            <a:r>
              <a:rPr lang="en-US" sz="2800" dirty="0">
                <a:cs typeface="Calibri" pitchFamily="34" charset="0"/>
              </a:rPr>
              <a:t> </a:t>
            </a:r>
          </a:p>
          <a:p>
            <a:pPr marL="0" indent="0" algn="l">
              <a:lnSpc>
                <a:spcPct val="90000"/>
              </a:lnSpc>
              <a:buNone/>
            </a:pPr>
            <a:r>
              <a:rPr lang="en-US" sz="2800" b="1" dirty="0">
                <a:solidFill>
                  <a:srgbClr val="0070C0"/>
                </a:solidFill>
                <a:cs typeface="Calibri" pitchFamily="34" charset="0"/>
              </a:rPr>
              <a:t>Lab and Clinical Staff:</a:t>
            </a:r>
          </a:p>
          <a:p>
            <a:pPr marL="457200" indent="-4572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Calibri" pitchFamily="34" charset="0"/>
              </a:rPr>
              <a:t>Additional work</a:t>
            </a:r>
          </a:p>
          <a:p>
            <a:pPr marL="457200" indent="-4572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Calibri" pitchFamily="34" charset="0"/>
              </a:rPr>
              <a:t>Additional cost (time, supplies)</a:t>
            </a:r>
          </a:p>
          <a:p>
            <a:pPr marL="457200" indent="-4572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Calibri" pitchFamily="34" charset="0"/>
              </a:rPr>
              <a:t>Delay in processing other tests, increased STATS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9E0E396-AC6E-ECB8-68C9-04D6E24A5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rejected blood samples</a:t>
            </a:r>
          </a:p>
        </p:txBody>
      </p:sp>
    </p:spTree>
    <p:extLst>
      <p:ext uri="{BB962C8B-B14F-4D97-AF65-F5344CB8AC3E}">
        <p14:creationId xmlns:p14="http://schemas.microsoft.com/office/powerpoint/2010/main" val="9253487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2B4CA1B-1131-E7D6-4286-F2352249EE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lvl="0" indent="-514350" algn="l">
              <a:buFont typeface="+mj-lt"/>
              <a:buAutoNum type="arabicPeriod"/>
            </a:pPr>
            <a:r>
              <a:rPr lang="en-US" dirty="0"/>
              <a:t>Hemolyzed sample </a:t>
            </a:r>
          </a:p>
          <a:p>
            <a:pPr lvl="1"/>
            <a:r>
              <a:rPr lang="en-US" sz="2100" dirty="0">
                <a:solidFill>
                  <a:srgbClr val="FF0000"/>
                </a:solidFill>
              </a:rPr>
              <a:t>(Note: Hemolysis is largely associated with sample collection process. </a:t>
            </a:r>
            <a:r>
              <a:rPr lang="en-US" sz="2400" dirty="0">
                <a:solidFill>
                  <a:srgbClr val="FF0000"/>
                </a:solidFill>
              </a:rPr>
              <a:t>Ensure proper drawing techniques are exercised during collection of sample to avoid hemolysis.)</a:t>
            </a:r>
          </a:p>
          <a:p>
            <a:pPr lvl="0" algn="l"/>
            <a:endParaRPr lang="en-US" dirty="0"/>
          </a:p>
          <a:p>
            <a:pPr lvl="0" algn="l"/>
            <a:r>
              <a:rPr lang="en-US" dirty="0"/>
              <a:t>2. QNS (quantity of sample not sufficient)</a:t>
            </a:r>
          </a:p>
          <a:p>
            <a:pPr lvl="0" algn="l"/>
            <a:endParaRPr lang="en-US" dirty="0"/>
          </a:p>
          <a:p>
            <a:pPr lvl="0" algn="l"/>
            <a:r>
              <a:rPr lang="en-US" dirty="0"/>
              <a:t>3. Wrong collection tube</a:t>
            </a:r>
          </a:p>
          <a:p>
            <a:pPr lvl="0" algn="l"/>
            <a:endParaRPr lang="en-US" dirty="0"/>
          </a:p>
          <a:p>
            <a:pPr algn="l"/>
            <a:r>
              <a:rPr lang="en-US" dirty="0"/>
              <a:t>4. Inaccurate paperwork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516AE5D-3FB8-286C-3D25-7383FB249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Causes for Rejected Blood Specimens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68035B-916A-F585-9F1C-2ADFA9F2D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0980" y="3000971"/>
            <a:ext cx="2286198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6432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48AC05B-54C1-650B-6A47-551F60D52C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59125"/>
            <a:ext cx="5403759" cy="3966786"/>
          </a:xfrm>
        </p:spPr>
        <p:txBody>
          <a:bodyPr>
            <a:normAutofit lnSpcReduction="10000"/>
          </a:bodyPr>
          <a:lstStyle/>
          <a:p>
            <a:pPr eaLnBrk="1" hangingPunct="1">
              <a:buFontTx/>
              <a:buNone/>
            </a:pPr>
            <a:r>
              <a:rPr lang="en-US" sz="2000" b="1" dirty="0">
                <a:solidFill>
                  <a:srgbClr val="0070C0"/>
                </a:solidFill>
                <a:cs typeface="Calibri" pitchFamily="34" charset="0"/>
              </a:rPr>
              <a:t>What is hemolysis? </a:t>
            </a:r>
            <a:r>
              <a:rPr lang="en-US" sz="2000" i="1" dirty="0">
                <a:cs typeface="Calibri" pitchFamily="34" charset="0"/>
              </a:rPr>
              <a:t>The breaking open of red blood cells.</a:t>
            </a:r>
            <a:r>
              <a:rPr lang="en-US" sz="2000" dirty="0">
                <a:cs typeface="Calibri" pitchFamily="34" charset="0"/>
              </a:rPr>
              <a:t> </a:t>
            </a:r>
            <a:endParaRPr lang="en-US" sz="2000" b="1" dirty="0">
              <a:cs typeface="Calibri" pitchFamily="34" charset="0"/>
            </a:endParaRPr>
          </a:p>
          <a:p>
            <a:pPr eaLnBrk="1" hangingPunct="1"/>
            <a:r>
              <a:rPr lang="en-US" sz="2000" dirty="0">
                <a:cs typeface="Calibri" pitchFamily="34" charset="0"/>
              </a:rPr>
              <a:t>The red cell membrane is fragile and easily damaged if blood specimens are mishandled. </a:t>
            </a:r>
          </a:p>
          <a:p>
            <a:pPr eaLnBrk="1" hangingPunct="1"/>
            <a:r>
              <a:rPr lang="en-US" sz="2000" dirty="0">
                <a:cs typeface="Calibri" pitchFamily="34" charset="0"/>
              </a:rPr>
              <a:t>When the red cell membrane breaks other cellular contents, e.g., enzymes, electrolytes are released.</a:t>
            </a:r>
          </a:p>
          <a:p>
            <a:pPr algn="ctr" eaLnBrk="1" hangingPunct="1">
              <a:buFontTx/>
              <a:buNone/>
            </a:pPr>
            <a:r>
              <a:rPr lang="en-US" sz="2000" b="1" i="1" dirty="0">
                <a:solidFill>
                  <a:srgbClr val="0070C0"/>
                </a:solidFill>
                <a:cs typeface="Calibri" pitchFamily="34" charset="0"/>
              </a:rPr>
              <a:t>The presence of hemolysis invalidates</a:t>
            </a:r>
          </a:p>
          <a:p>
            <a:pPr algn="ctr" eaLnBrk="1" hangingPunct="1">
              <a:buFontTx/>
              <a:buNone/>
            </a:pPr>
            <a:r>
              <a:rPr lang="en-US" sz="2000" b="1" i="1" dirty="0">
                <a:solidFill>
                  <a:srgbClr val="0070C0"/>
                </a:solidFill>
                <a:cs typeface="Calibri" pitchFamily="34" charset="0"/>
              </a:rPr>
              <a:t>many test results</a:t>
            </a:r>
          </a:p>
          <a:p>
            <a:pPr eaLnBrk="1" hangingPunct="1"/>
            <a:r>
              <a:rPr lang="en-US" sz="2000" b="1" dirty="0">
                <a:solidFill>
                  <a:srgbClr val="0070C0"/>
                </a:solidFill>
                <a:cs typeface="Calibri" pitchFamily="34" charset="0"/>
              </a:rPr>
              <a:t>Example</a:t>
            </a:r>
            <a:r>
              <a:rPr lang="en-US" sz="2000" dirty="0">
                <a:solidFill>
                  <a:srgbClr val="0070C0"/>
                </a:solidFill>
                <a:cs typeface="Calibri" pitchFamily="34" charset="0"/>
              </a:rPr>
              <a:t>: </a:t>
            </a:r>
            <a:r>
              <a:rPr lang="en-US" sz="2000" dirty="0">
                <a:cs typeface="Calibri" pitchFamily="34" charset="0"/>
              </a:rPr>
              <a:t>Hemolyzed specimens can interfere with liver function tests and potassium levels.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6BAE94A-082E-FB8B-CC8D-657F8F6B9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1. Hemolysis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7F73A3-73A6-E68E-BEEA-5C23270474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295" y="997780"/>
            <a:ext cx="1325883" cy="20721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F607B7-2EA6-DD9E-A64F-740519158A28}"/>
              </a:ext>
            </a:extLst>
          </p:cNvPr>
          <p:cNvSpPr txBox="1"/>
          <p:nvPr/>
        </p:nvSpPr>
        <p:spPr>
          <a:xfrm>
            <a:off x="6656947" y="3183508"/>
            <a:ext cx="185840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Left sample has no hemolysis. The middle sample has  hemolysis and right is grossly hemolyzed.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701351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8D8FF03-D14D-4833-DFCB-4A022EF0B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991892"/>
            <a:ext cx="7989257" cy="3965251"/>
          </a:xfrm>
        </p:spPr>
        <p:txBody>
          <a:bodyPr/>
          <a:lstStyle/>
          <a:p>
            <a:r>
              <a:rPr lang="en-US" sz="2000" dirty="0">
                <a:cs typeface="Calibri" pitchFamily="34" charset="0"/>
              </a:rPr>
              <a:t>Transferring blood through the needle in a syringe with </a:t>
            </a:r>
            <a:r>
              <a:rPr lang="en-US" sz="2000" i="1" dirty="0">
                <a:cs typeface="Calibri" pitchFamily="34" charset="0"/>
              </a:rPr>
              <a:t>force </a:t>
            </a:r>
            <a:r>
              <a:rPr lang="en-US" sz="2000" dirty="0">
                <a:cs typeface="Calibri" pitchFamily="34" charset="0"/>
              </a:rPr>
              <a:t>into tubes </a:t>
            </a:r>
          </a:p>
          <a:p>
            <a:r>
              <a:rPr lang="en-US" sz="2000" dirty="0">
                <a:cs typeface="Calibri" pitchFamily="34" charset="0"/>
              </a:rPr>
              <a:t>Mixing the tube </a:t>
            </a:r>
            <a:r>
              <a:rPr lang="en-US" sz="2000" u="sng" dirty="0">
                <a:cs typeface="Calibri" pitchFamily="34" charset="0"/>
              </a:rPr>
              <a:t>too vigorously </a:t>
            </a:r>
            <a:r>
              <a:rPr lang="en-US" sz="2000" dirty="0">
                <a:cs typeface="Calibri" pitchFamily="34" charset="0"/>
              </a:rPr>
              <a:t>after collecting the sample, </a:t>
            </a:r>
          </a:p>
          <a:p>
            <a:pPr eaLnBrk="1" hangingPunct="1"/>
            <a:r>
              <a:rPr lang="en-US" sz="2000" dirty="0">
                <a:cs typeface="Calibri" pitchFamily="34" charset="0"/>
              </a:rPr>
              <a:t>Puncturing the vein </a:t>
            </a:r>
            <a:r>
              <a:rPr lang="en-US" sz="2000" i="1" dirty="0">
                <a:cs typeface="Calibri" pitchFamily="34" charset="0"/>
              </a:rPr>
              <a:t>before</a:t>
            </a:r>
            <a:r>
              <a:rPr lang="en-US" sz="2000" dirty="0">
                <a:cs typeface="Calibri" pitchFamily="34" charset="0"/>
              </a:rPr>
              <a:t> alcohol dries allows alcohol to mix with the sample</a:t>
            </a:r>
          </a:p>
          <a:p>
            <a:pPr eaLnBrk="1" hangingPunct="1"/>
            <a:r>
              <a:rPr lang="en-US" sz="2000" dirty="0">
                <a:cs typeface="Calibri" pitchFamily="34" charset="0"/>
              </a:rPr>
              <a:t>Frothing of the blood when the needle  bore is </a:t>
            </a:r>
            <a:r>
              <a:rPr lang="en-US" sz="2000" i="1" dirty="0">
                <a:cs typeface="Calibri" pitchFamily="34" charset="0"/>
              </a:rPr>
              <a:t>partially</a:t>
            </a:r>
            <a:r>
              <a:rPr lang="en-US" sz="2000" dirty="0">
                <a:cs typeface="Calibri" pitchFamily="34" charset="0"/>
              </a:rPr>
              <a:t> inserted in the lumen of the vein</a:t>
            </a:r>
          </a:p>
          <a:p>
            <a:pPr eaLnBrk="1" hangingPunct="1"/>
            <a:r>
              <a:rPr lang="en-US" sz="2000" dirty="0">
                <a:cs typeface="Calibri" pitchFamily="34" charset="0"/>
              </a:rPr>
              <a:t>Old sample: collecting the sample “</a:t>
            </a:r>
            <a:r>
              <a:rPr lang="en-US" sz="2000" i="1" dirty="0">
                <a:cs typeface="Calibri" pitchFamily="34" charset="0"/>
              </a:rPr>
              <a:t>just in case</a:t>
            </a:r>
            <a:r>
              <a:rPr lang="en-US" sz="2000" dirty="0">
                <a:cs typeface="Calibri" pitchFamily="34" charset="0"/>
              </a:rPr>
              <a:t>” and not sending it to lab immediately . Blood specimen will break down resulting in inaccurate levels.  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9C2A8B5-BADC-77A6-F061-BC8EAB032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What Causes Hemolysis?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92ED7E-AF07-636E-A285-7E8B23BF2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9923" y="4151608"/>
            <a:ext cx="1072213" cy="95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826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E74A40C-B874-B846-A879-456FB1A77D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Sample rejection due to QNS means there was not enough blood in the tube required for testing</a:t>
            </a:r>
          </a:p>
          <a:p>
            <a:endParaRPr lang="en-US" dirty="0"/>
          </a:p>
          <a:p>
            <a:r>
              <a:rPr lang="en-US" dirty="0"/>
              <a:t>Each lab test requires a certain amount of blood in order to be analyzed</a:t>
            </a:r>
          </a:p>
          <a:p>
            <a:endParaRPr lang="en-US" dirty="0"/>
          </a:p>
          <a:p>
            <a:r>
              <a:rPr lang="en-US" dirty="0"/>
              <a:t>You should not “under-fill” or “over-fill” a collection tube</a:t>
            </a:r>
          </a:p>
          <a:p>
            <a:endParaRPr lang="en-US" dirty="0"/>
          </a:p>
          <a:p>
            <a:r>
              <a:rPr lang="en-US" dirty="0"/>
              <a:t>Many collection tubes contain additives</a:t>
            </a:r>
          </a:p>
          <a:p>
            <a:endParaRPr lang="en-US" dirty="0"/>
          </a:p>
          <a:p>
            <a:r>
              <a:rPr lang="en-US" dirty="0"/>
              <a:t>Under-filled tubes will have higher concentrations of additives which can cause erroneous results 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2886293-D546-4E34-2818-C7A0299E4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Quantity Not Sufficient (QNS)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F0A315-216E-830A-2DCD-C6A9E88E1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9888" y="2549828"/>
            <a:ext cx="1597290" cy="90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7549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700FD5-767B-1C26-81B5-DF76522F8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PLEASE ENSURE ADEQUATE BLOOD VOLUME.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A12D15-39FA-AD73-428C-4697CFECA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066" y="989419"/>
            <a:ext cx="1323551" cy="24202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B456D0-43C9-A73A-86D7-E24C2BE58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0385" y="989419"/>
            <a:ext cx="1357945" cy="24202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B9EAD5-DD28-310D-4C30-E1249D0C95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183" y="1571797"/>
            <a:ext cx="3511600" cy="11766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D40003-8F46-8410-9FF2-6DAAFD438415}"/>
              </a:ext>
            </a:extLst>
          </p:cNvPr>
          <p:cNvSpPr txBox="1"/>
          <p:nvPr/>
        </p:nvSpPr>
        <p:spPr>
          <a:xfrm>
            <a:off x="1319066" y="3535855"/>
            <a:ext cx="13235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CORRECT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6AFF43-4D28-EA8F-AAE9-181ABA113834}"/>
              </a:ext>
            </a:extLst>
          </p:cNvPr>
          <p:cNvSpPr txBox="1"/>
          <p:nvPr/>
        </p:nvSpPr>
        <p:spPr>
          <a:xfrm>
            <a:off x="5981178" y="3535855"/>
            <a:ext cx="15626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INCORRECT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2B459D-AC7A-9D45-682F-F793AAB5B1C8}"/>
              </a:ext>
            </a:extLst>
          </p:cNvPr>
          <p:cNvSpPr txBox="1"/>
          <p:nvPr/>
        </p:nvSpPr>
        <p:spPr>
          <a:xfrm>
            <a:off x="3772722" y="2387084"/>
            <a:ext cx="13518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FILL LINE </a:t>
            </a:r>
          </a:p>
        </p:txBody>
      </p:sp>
    </p:spTree>
    <p:extLst>
      <p:ext uri="{BB962C8B-B14F-4D97-AF65-F5344CB8AC3E}">
        <p14:creationId xmlns:p14="http://schemas.microsoft.com/office/powerpoint/2010/main" val="24182829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CDDD893-A2A9-DD8C-3718-5C8530618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There are over 9 types of blood collection tubes</a:t>
            </a:r>
          </a:p>
          <a:p>
            <a:endParaRPr lang="en-US" dirty="0"/>
          </a:p>
          <a:p>
            <a:r>
              <a:rPr lang="en-US" dirty="0"/>
              <a:t>Each lab test requires a specific tube for blood collection </a:t>
            </a:r>
          </a:p>
          <a:p>
            <a:endParaRPr lang="en-US" dirty="0"/>
          </a:p>
          <a:p>
            <a:r>
              <a:rPr lang="en-US" dirty="0"/>
              <a:t>Each tube contains different additives to prepare the blood sample for testing</a:t>
            </a:r>
          </a:p>
          <a:p>
            <a:endParaRPr lang="en-US" dirty="0"/>
          </a:p>
          <a:p>
            <a:r>
              <a:rPr lang="en-US" dirty="0"/>
              <a:t>Each tube should be collected in a specific “Order of Draw” to support quality results</a:t>
            </a:r>
          </a:p>
          <a:p>
            <a:endParaRPr lang="en-US" dirty="0"/>
          </a:p>
          <a:p>
            <a:r>
              <a:rPr lang="en-US" dirty="0"/>
              <a:t>For example: if the additive in the purple stopper tube contaminates the green stopper tube this would cause a falsely decreased calcium and increased potassium.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13C9D65-1840-48E4-DCCD-168606B90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Wrong Collection Tube</a:t>
            </a:r>
          </a:p>
        </p:txBody>
      </p:sp>
    </p:spTree>
    <p:extLst>
      <p:ext uri="{BB962C8B-B14F-4D97-AF65-F5344CB8AC3E}">
        <p14:creationId xmlns:p14="http://schemas.microsoft.com/office/powerpoint/2010/main" val="42334132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5643B2B-151B-8A5D-927D-037CDEEE75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6779" y="954976"/>
            <a:ext cx="5111540" cy="384783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AC1057B-C323-8051-149F-CDDF10F5D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Order of Draw</a:t>
            </a:r>
          </a:p>
        </p:txBody>
      </p:sp>
    </p:spTree>
    <p:extLst>
      <p:ext uri="{BB962C8B-B14F-4D97-AF65-F5344CB8AC3E}">
        <p14:creationId xmlns:p14="http://schemas.microsoft.com/office/powerpoint/2010/main" val="37332760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7D9D7D4-3494-98C7-6889-768B3F9E85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B</a:t>
            </a:r>
            <a:r>
              <a:rPr lang="en-US" dirty="0"/>
              <a:t>efore the</a:t>
            </a:r>
          </a:p>
          <a:p>
            <a:r>
              <a:rPr lang="en-US" dirty="0">
                <a:solidFill>
                  <a:schemeClr val="accent4"/>
                </a:solidFill>
              </a:rPr>
              <a:t>G</a:t>
            </a:r>
            <a:r>
              <a:rPr lang="en-US" dirty="0"/>
              <a:t>old</a:t>
            </a:r>
          </a:p>
          <a:p>
            <a:r>
              <a:rPr lang="en-US" dirty="0">
                <a:solidFill>
                  <a:srgbClr val="FF0000"/>
                </a:solidFill>
              </a:rPr>
              <a:t>R</a:t>
            </a:r>
            <a:r>
              <a:rPr lang="en-US" dirty="0"/>
              <a:t>ush</a:t>
            </a: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G</a:t>
            </a:r>
            <a:r>
              <a:rPr lang="en-US" dirty="0"/>
              <a:t>reen</a:t>
            </a:r>
          </a:p>
          <a:p>
            <a:r>
              <a:rPr lang="en-US" dirty="0">
                <a:solidFill>
                  <a:srgbClr val="7030A0"/>
                </a:solidFill>
              </a:rPr>
              <a:t>L</a:t>
            </a:r>
            <a:r>
              <a:rPr lang="en-US" dirty="0"/>
              <a:t>ittle</a:t>
            </a:r>
          </a:p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</a:t>
            </a:r>
            <a:r>
              <a:rPr lang="en-US" dirty="0"/>
              <a:t>arrots</a:t>
            </a:r>
          </a:p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T</a:t>
            </a:r>
            <a:r>
              <a:rPr lang="en-US" dirty="0"/>
              <a:t>urned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</a:t>
            </a:r>
            <a:r>
              <a:rPr lang="en-US" dirty="0"/>
              <a:t>rey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E2C5CCC-953E-75DA-0872-D338BAA29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help you remember…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D0DFD5-54C0-E667-5C00-01FF1FFB5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0991" y="1516466"/>
            <a:ext cx="2969009" cy="296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6800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8702F9-2C9D-7083-3117-B016516806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/>
              <a:t>	</a:t>
            </a:r>
            <a:r>
              <a:rPr lang="en-US" b="1" dirty="0"/>
              <a:t>The most important step in the Specimen Collection process:</a:t>
            </a:r>
          </a:p>
          <a:p>
            <a:pPr marL="0" indent="0">
              <a:buNone/>
            </a:pPr>
            <a:r>
              <a:rPr lang="en-US" dirty="0"/>
              <a:t>                                             </a:t>
            </a:r>
            <a:r>
              <a:rPr lang="en-US" b="1" dirty="0">
                <a:solidFill>
                  <a:srgbClr val="0070C0"/>
                </a:solidFill>
              </a:rPr>
              <a:t>PATIENT IDENTIFICATION </a:t>
            </a:r>
            <a:endParaRPr lang="en-US" b="1" dirty="0"/>
          </a:p>
          <a:p>
            <a:r>
              <a:rPr lang="en-US" dirty="0"/>
              <a:t>Accurately identify the patient using </a:t>
            </a:r>
            <a:r>
              <a:rPr lang="en-US" b="1" dirty="0"/>
              <a:t>TWO</a:t>
            </a:r>
            <a:r>
              <a:rPr lang="en-US" dirty="0"/>
              <a:t> unique identifiers:  </a:t>
            </a:r>
          </a:p>
          <a:p>
            <a:r>
              <a:rPr lang="en-US" dirty="0"/>
              <a:t>                       </a:t>
            </a:r>
            <a:r>
              <a:rPr lang="en-US" b="1" dirty="0"/>
              <a:t>Patient’s Full Name and Date of Birth (DOB) </a:t>
            </a:r>
          </a:p>
          <a:p>
            <a:r>
              <a:rPr lang="en-US" dirty="0"/>
              <a:t>                        ** Never use a room number as an identifier **</a:t>
            </a:r>
          </a:p>
          <a:p>
            <a:endParaRPr lang="en-US" dirty="0"/>
          </a:p>
          <a:p>
            <a:r>
              <a:rPr lang="en-US" dirty="0"/>
              <a:t>Confirm the information on the Patient ID band </a:t>
            </a:r>
            <a:r>
              <a:rPr lang="en-US" b="1" dirty="0"/>
              <a:t>matches</a:t>
            </a:r>
            <a:r>
              <a:rPr lang="en-US" dirty="0"/>
              <a:t> the information on the Lab Order/Requisition.</a:t>
            </a:r>
          </a:p>
          <a:p>
            <a:endParaRPr lang="en-US" dirty="0"/>
          </a:p>
          <a:p>
            <a:r>
              <a:rPr lang="en-US" dirty="0"/>
              <a:t>Always label the specimen in the presence of the patient </a:t>
            </a:r>
            <a:r>
              <a:rPr lang="en-US" b="1" dirty="0">
                <a:solidFill>
                  <a:srgbClr val="0070C0"/>
                </a:solidFill>
              </a:rPr>
              <a:t>AFTER</a:t>
            </a:r>
            <a:r>
              <a:rPr lang="en-US" dirty="0"/>
              <a:t> the specimen is collected </a:t>
            </a:r>
          </a:p>
          <a:p>
            <a:endParaRPr lang="en-US" dirty="0"/>
          </a:p>
          <a:p>
            <a:r>
              <a:rPr lang="en-US" dirty="0"/>
              <a:t>      Rationale: Using two unique identifiers will not assure accuracy if the specimen is removed from the patient’s room without being labeled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B4EB39A-55F0-ECE8-6438-62D576CAA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Inaccurate paperwork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626644-3604-9A44-E209-053A2494D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1937" y="1858456"/>
            <a:ext cx="1676545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308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BB4649-E79C-584D-8A1C-5EF14C0F5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20" y="186357"/>
            <a:ext cx="8776627" cy="593111"/>
          </a:xfrm>
        </p:spPr>
        <p:txBody>
          <a:bodyPr>
            <a:noAutofit/>
          </a:bodyPr>
          <a:lstStyle/>
          <a:p>
            <a:r>
              <a:rPr lang="en-US" sz="4000" b="1" dirty="0"/>
              <a:t> Course Outline</a:t>
            </a:r>
            <a:endParaRPr lang="en-US" sz="2000" i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88EB3B-A8F3-EA43-A49B-A08AB97090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49" y="1369219"/>
            <a:ext cx="7804881" cy="3587924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000" dirty="0">
                <a:cs typeface="Calibri" pitchFamily="34" charset="0"/>
              </a:rPr>
              <a:t>Laboratory Test Information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US" sz="1600" dirty="0">
                <a:cs typeface="Calibri" pitchFamily="34" charset="0"/>
              </a:rPr>
              <a:t> 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>
                <a:cs typeface="Calibri" pitchFamily="34" charset="0"/>
              </a:rPr>
              <a:t>Proper Patient Identification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sz="1600" dirty="0">
                <a:cs typeface="Calibri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>
                <a:cs typeface="Calibri" pitchFamily="34" charset="0"/>
              </a:rPr>
              <a:t>Specimen Collection:</a:t>
            </a:r>
          </a:p>
          <a:p>
            <a:pPr lvl="1">
              <a:defRPr/>
            </a:pPr>
            <a:r>
              <a:rPr lang="en-US" sz="1700" dirty="0">
                <a:cs typeface="Calibri" pitchFamily="34" charset="0"/>
              </a:rPr>
              <a:t>Venipuncture</a:t>
            </a:r>
          </a:p>
          <a:p>
            <a:pPr lvl="1">
              <a:defRPr/>
            </a:pPr>
            <a:r>
              <a:rPr lang="en-US" sz="1700" dirty="0">
                <a:cs typeface="Calibri" pitchFamily="34" charset="0"/>
              </a:rPr>
              <a:t>Fingerstick</a:t>
            </a:r>
          </a:p>
          <a:p>
            <a:pPr lvl="1">
              <a:defRPr/>
            </a:pPr>
            <a:r>
              <a:rPr lang="en-US" sz="1700" dirty="0" err="1">
                <a:cs typeface="Calibri" pitchFamily="34" charset="0"/>
              </a:rPr>
              <a:t>Heelstick</a:t>
            </a:r>
            <a:endParaRPr lang="en-US" sz="1700" dirty="0">
              <a:cs typeface="Calibri" pitchFamily="34" charset="0"/>
            </a:endParaRPr>
          </a:p>
          <a:p>
            <a:pPr lvl="1">
              <a:defRPr/>
            </a:pPr>
            <a:r>
              <a:rPr lang="en-US" sz="1700" dirty="0">
                <a:cs typeface="Calibri" pitchFamily="34" charset="0"/>
              </a:rPr>
              <a:t>Arterial Blood Gas</a:t>
            </a:r>
          </a:p>
          <a:p>
            <a:pPr lvl="1">
              <a:defRPr/>
            </a:pPr>
            <a:r>
              <a:rPr lang="en-US" sz="1700" dirty="0">
                <a:cs typeface="Calibri" pitchFamily="34" charset="0"/>
              </a:rPr>
              <a:t>Blood Cultures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4214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91DCC6-32D1-DBBB-F99D-6CCB9A7E0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3522331" cy="346591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The </a:t>
            </a:r>
            <a:r>
              <a:rPr lang="en-US" dirty="0">
                <a:solidFill>
                  <a:srgbClr val="0070C0"/>
                </a:solidFill>
              </a:rPr>
              <a:t>Median Cubital </a:t>
            </a:r>
            <a:r>
              <a:rPr lang="en-US" dirty="0"/>
              <a:t>vein is the 1st choice because it is </a:t>
            </a:r>
          </a:p>
          <a:p>
            <a:r>
              <a:rPr lang="en-US" dirty="0"/>
              <a:t>large, </a:t>
            </a:r>
          </a:p>
          <a:p>
            <a:r>
              <a:rPr lang="en-US" dirty="0"/>
              <a:t>well-anchored</a:t>
            </a:r>
          </a:p>
          <a:p>
            <a:r>
              <a:rPr lang="en-US" dirty="0"/>
              <a:t>least painful</a:t>
            </a:r>
          </a:p>
          <a:p>
            <a:r>
              <a:rPr lang="en-US" dirty="0"/>
              <a:t>least likely to bruise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The </a:t>
            </a:r>
            <a:r>
              <a:rPr lang="en-US" dirty="0">
                <a:solidFill>
                  <a:srgbClr val="0070C0"/>
                </a:solidFill>
              </a:rPr>
              <a:t>Cephalic Vein </a:t>
            </a:r>
            <a:r>
              <a:rPr lang="en-US" dirty="0"/>
              <a:t>is the 2nd choice because:</a:t>
            </a:r>
          </a:p>
          <a:p>
            <a:r>
              <a:rPr lang="en-US" dirty="0"/>
              <a:t>It is not as well anchored</a:t>
            </a:r>
          </a:p>
          <a:p>
            <a:r>
              <a:rPr lang="en-US" dirty="0"/>
              <a:t>is more painful when punctured than the Median Cubital. 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069B24-3195-5B12-AA74-3D28CE6CB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Specimen Collection </a:t>
            </a:r>
            <a:br>
              <a:rPr lang="en-US" dirty="0"/>
            </a:br>
            <a:r>
              <a:rPr lang="en-US" dirty="0"/>
              <a:t>Venipuncture Site Selection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653538-834E-295B-90F5-8F10CE2E8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5540" y="1224211"/>
            <a:ext cx="3287456" cy="34659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8EEFC6-5ACB-5900-FD52-2CE4BE7A5C16}"/>
              </a:ext>
            </a:extLst>
          </p:cNvPr>
          <p:cNvSpPr txBox="1"/>
          <p:nvPr/>
        </p:nvSpPr>
        <p:spPr>
          <a:xfrm>
            <a:off x="4766063" y="1369219"/>
            <a:ext cx="1667629" cy="2767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/>
              <a:t>Median Cubital Vein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6E76CB-EDF2-AFCE-6943-5DD1A5F3ABF7}"/>
              </a:ext>
            </a:extLst>
          </p:cNvPr>
          <p:cNvSpPr txBox="1"/>
          <p:nvPr/>
        </p:nvSpPr>
        <p:spPr>
          <a:xfrm>
            <a:off x="4705540" y="2433250"/>
            <a:ext cx="128608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/>
              <a:t>Cephalic Vein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5DE990D-93B1-01CD-6AF3-21FCB624E7D7}"/>
              </a:ext>
            </a:extLst>
          </p:cNvPr>
          <p:cNvCxnSpPr>
            <a:cxnSpLocks/>
          </p:cNvCxnSpPr>
          <p:nvPr/>
        </p:nvCxnSpPr>
        <p:spPr>
          <a:xfrm>
            <a:off x="5856873" y="1582417"/>
            <a:ext cx="1050465" cy="312167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CA21EDB-1DC8-F09B-C8B1-D8D96C16609A}"/>
              </a:ext>
            </a:extLst>
          </p:cNvPr>
          <p:cNvCxnSpPr>
            <a:cxnSpLocks/>
          </p:cNvCxnSpPr>
          <p:nvPr/>
        </p:nvCxnSpPr>
        <p:spPr>
          <a:xfrm flipV="1">
            <a:off x="5856873" y="2252790"/>
            <a:ext cx="761506" cy="31895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58894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3456684-C839-1FF4-946D-D954B626C7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3351292" cy="337382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Hand or wrist veins:</a:t>
            </a:r>
          </a:p>
          <a:p>
            <a:r>
              <a:rPr lang="en-US" dirty="0"/>
              <a:t>May be used when Median Cubital or Cephalic veins are unsuitable or unavailable</a:t>
            </a:r>
          </a:p>
          <a:p>
            <a:r>
              <a:rPr lang="en-US" dirty="0"/>
              <a:t>The clinician must use extra care to anchor them</a:t>
            </a:r>
          </a:p>
          <a:p>
            <a:r>
              <a:rPr lang="en-US" dirty="0"/>
              <a:t>Have a narrow diameter therefore it may be necessary to use a small gauge needle and small volume evacuation tubes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NOTE:</a:t>
            </a:r>
          </a:p>
          <a:p>
            <a:r>
              <a:rPr lang="en-US" dirty="0"/>
              <a:t>	When drawing tubes from the hand, the use of a butterfly apparatus can be more effective and less painful.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405C90-8871-2639-4936-1283DBF73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Specimen Collection </a:t>
            </a:r>
            <a:br>
              <a:rPr lang="en-US" dirty="0"/>
            </a:br>
            <a:r>
              <a:rPr lang="en-US" dirty="0"/>
              <a:t>Venipuncture Site Selection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D2DC55-52FE-0136-833F-A496DBF57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5914" y="1109717"/>
            <a:ext cx="3024904" cy="38474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68C033-7706-2AC0-53B6-6236749D1453}"/>
              </a:ext>
            </a:extLst>
          </p:cNvPr>
          <p:cNvSpPr txBox="1"/>
          <p:nvPr/>
        </p:nvSpPr>
        <p:spPr>
          <a:xfrm>
            <a:off x="5049210" y="3355217"/>
            <a:ext cx="10962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/>
              <a:t>Basilic Vein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4D00B3-6A68-D62E-4151-1E4E89FC7770}"/>
              </a:ext>
            </a:extLst>
          </p:cNvPr>
          <p:cNvSpPr txBox="1"/>
          <p:nvPr/>
        </p:nvSpPr>
        <p:spPr>
          <a:xfrm>
            <a:off x="4955914" y="3756784"/>
            <a:ext cx="10962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/>
              <a:t>Dorsal Metacarpal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6138E6-3761-D207-1694-AA6A0E9DB6F4}"/>
              </a:ext>
            </a:extLst>
          </p:cNvPr>
          <p:cNvSpPr txBox="1"/>
          <p:nvPr/>
        </p:nvSpPr>
        <p:spPr>
          <a:xfrm>
            <a:off x="7121412" y="3413376"/>
            <a:ext cx="8594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/>
              <a:t>Cephalic Vein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59CB5A-75ED-2C32-3649-08BCEAA0CA45}"/>
              </a:ext>
            </a:extLst>
          </p:cNvPr>
          <p:cNvSpPr txBox="1"/>
          <p:nvPr/>
        </p:nvSpPr>
        <p:spPr>
          <a:xfrm>
            <a:off x="4955914" y="4459433"/>
            <a:ext cx="8979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/>
              <a:t>Veins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75B0E6-1E0A-EEF7-DC84-294EC4E40994}"/>
              </a:ext>
            </a:extLst>
          </p:cNvPr>
          <p:cNvCxnSpPr>
            <a:cxnSpLocks/>
          </p:cNvCxnSpPr>
          <p:nvPr/>
        </p:nvCxnSpPr>
        <p:spPr>
          <a:xfrm>
            <a:off x="5824119" y="3557133"/>
            <a:ext cx="457799" cy="180201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286B374-B682-05FA-5E99-59B79DC77979}"/>
              </a:ext>
            </a:extLst>
          </p:cNvPr>
          <p:cNvCxnSpPr>
            <a:cxnSpLocks/>
          </p:cNvCxnSpPr>
          <p:nvPr/>
        </p:nvCxnSpPr>
        <p:spPr>
          <a:xfrm>
            <a:off x="5606609" y="3881741"/>
            <a:ext cx="675309" cy="356158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DA56A7A-2D33-890E-DCBE-B6160F782693}"/>
              </a:ext>
            </a:extLst>
          </p:cNvPr>
          <p:cNvCxnSpPr>
            <a:cxnSpLocks/>
          </p:cNvCxnSpPr>
          <p:nvPr/>
        </p:nvCxnSpPr>
        <p:spPr>
          <a:xfrm flipV="1">
            <a:off x="5504029" y="4343017"/>
            <a:ext cx="935257" cy="254915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93F2B4E-F4AC-4F02-B076-63FC3B5761CF}"/>
              </a:ext>
            </a:extLst>
          </p:cNvPr>
          <p:cNvCxnSpPr>
            <a:cxnSpLocks/>
          </p:cNvCxnSpPr>
          <p:nvPr/>
        </p:nvCxnSpPr>
        <p:spPr>
          <a:xfrm flipH="1">
            <a:off x="6884443" y="3644208"/>
            <a:ext cx="330265" cy="30059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0538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5B7735C-FB57-EA24-4B67-E9AE6D682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8"/>
            <a:ext cx="3417077" cy="3386977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Avoid:</a:t>
            </a:r>
          </a:p>
          <a:p>
            <a:r>
              <a:rPr lang="en-US" dirty="0"/>
              <a:t>Hitting a nerve</a:t>
            </a:r>
          </a:p>
          <a:p>
            <a:r>
              <a:rPr lang="en-US" dirty="0"/>
              <a:t>Puncturing arteries</a:t>
            </a:r>
          </a:p>
          <a:p>
            <a:r>
              <a:rPr lang="en-US" dirty="0"/>
              <a:t>Excessive or blind probing with a needle.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Be aware of site selection when collecting blood samples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BB5AF5B-5519-A161-9DC3-85A3ADB08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Specimen Collection </a:t>
            </a:r>
            <a:br>
              <a:rPr lang="en-US" dirty="0"/>
            </a:br>
            <a:r>
              <a:rPr lang="en-US" dirty="0"/>
              <a:t>Safe Puncture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66ECA3-24A3-AEE7-A585-C0F9B0FD5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5593" y="1138974"/>
            <a:ext cx="2842385" cy="34640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59C4EB-6442-B444-FD7D-B2F3CEFEAC8D}"/>
              </a:ext>
            </a:extLst>
          </p:cNvPr>
          <p:cNvSpPr txBox="1"/>
          <p:nvPr/>
        </p:nvSpPr>
        <p:spPr>
          <a:xfrm>
            <a:off x="4938747" y="3117700"/>
            <a:ext cx="16215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Median Nerve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F04097B-5B5D-C20A-E814-49202493F319}"/>
              </a:ext>
            </a:extLst>
          </p:cNvPr>
          <p:cNvCxnSpPr>
            <a:cxnSpLocks/>
          </p:cNvCxnSpPr>
          <p:nvPr/>
        </p:nvCxnSpPr>
        <p:spPr>
          <a:xfrm flipV="1">
            <a:off x="5585076" y="2486642"/>
            <a:ext cx="164461" cy="742891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3EF6271-F586-137F-7CB1-4DD743551092}"/>
              </a:ext>
            </a:extLst>
          </p:cNvPr>
          <p:cNvSpPr txBox="1"/>
          <p:nvPr/>
        </p:nvSpPr>
        <p:spPr>
          <a:xfrm>
            <a:off x="6167266" y="779468"/>
            <a:ext cx="175972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Brachial Artery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E360A89-9467-FC0A-C489-687764D23454}"/>
              </a:ext>
            </a:extLst>
          </p:cNvPr>
          <p:cNvCxnSpPr>
            <a:cxnSpLocks/>
          </p:cNvCxnSpPr>
          <p:nvPr/>
        </p:nvCxnSpPr>
        <p:spPr>
          <a:xfrm flipH="1">
            <a:off x="5927154" y="1052547"/>
            <a:ext cx="633173" cy="49995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22317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0349EEF-8586-2C2F-6C3F-10683E3A6A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3943350" cy="3587924"/>
          </a:xfrm>
        </p:spPr>
        <p:txBody>
          <a:bodyPr/>
          <a:lstStyle/>
          <a:p>
            <a:r>
              <a:rPr lang="en-US" dirty="0"/>
              <a:t>Before collecting any blood sample ALWAYS:</a:t>
            </a:r>
          </a:p>
          <a:p>
            <a:endParaRPr lang="en-US" dirty="0"/>
          </a:p>
          <a:p>
            <a:r>
              <a:rPr lang="en-US" dirty="0"/>
              <a:t>Wash your hands! Use soap and water OR waterless hand sanitizer</a:t>
            </a:r>
          </a:p>
          <a:p>
            <a:endParaRPr lang="en-US" dirty="0"/>
          </a:p>
          <a:p>
            <a:r>
              <a:rPr lang="en-US" dirty="0"/>
              <a:t>Put gloves on BOTH hands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C249D2F-3490-EC5D-1423-19AE97CE2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Specimen Collection</a:t>
            </a:r>
            <a:br>
              <a:rPr lang="en-US" dirty="0"/>
            </a:br>
            <a:r>
              <a:rPr lang="en-US" dirty="0"/>
              <a:t>Infection Control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9F034A-B614-B58E-348E-F7B923D63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1724" y="1175490"/>
            <a:ext cx="2365453" cy="17679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A29E34-EDAA-E918-4AA6-7C6CB1D48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0979" y="3128184"/>
            <a:ext cx="2286198" cy="18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7375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12DF410-0EBE-0CF1-1214-68349FA32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3943350" cy="309752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/>
              <a:t>Tourniquet Application:</a:t>
            </a:r>
          </a:p>
          <a:p>
            <a:endParaRPr lang="en-US" dirty="0"/>
          </a:p>
          <a:p>
            <a:r>
              <a:rPr lang="en-US" dirty="0"/>
              <a:t>Should be tight enough to slow venous flow without affecting arterial flow. </a:t>
            </a:r>
          </a:p>
          <a:p>
            <a:endParaRPr lang="en-US" dirty="0"/>
          </a:p>
          <a:p>
            <a:r>
              <a:rPr lang="en-US" dirty="0"/>
              <a:t>Should allow more blood to flow into than out of the area. </a:t>
            </a:r>
          </a:p>
          <a:p>
            <a:endParaRPr lang="en-US" dirty="0"/>
          </a:p>
          <a:p>
            <a:r>
              <a:rPr lang="en-US" dirty="0"/>
              <a:t>Should never be left on a patient longer than one minute.</a:t>
            </a:r>
          </a:p>
          <a:p>
            <a:endParaRPr lang="en-US" dirty="0"/>
          </a:p>
          <a:p>
            <a:r>
              <a:rPr lang="en-US" dirty="0"/>
              <a:t>Should not be applied on the arm of a recent site of a mastectomy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8915A3-4BA6-F523-7CF1-21A487882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Specimen</a:t>
            </a:r>
            <a:r>
              <a:rPr lang="fr-FR" dirty="0"/>
              <a:t> Collection </a:t>
            </a:r>
            <a:br>
              <a:rPr lang="fr-FR" dirty="0"/>
            </a:br>
            <a:r>
              <a:rPr lang="fr-FR" dirty="0" err="1"/>
              <a:t>Proper</a:t>
            </a:r>
            <a:r>
              <a:rPr lang="fr-FR" dirty="0"/>
              <a:t> Tourniquet Technique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D505A0-0737-69F7-A32D-A393881EC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0319" y="1711296"/>
            <a:ext cx="3810330" cy="251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1099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4E25D0F-0C06-C5FF-3052-0E131DB262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3943350" cy="3689584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Tourniquet Removal:</a:t>
            </a:r>
          </a:p>
          <a:p>
            <a:r>
              <a:rPr lang="en-US" dirty="0"/>
              <a:t>Always remove the tourniquet prior to the removal of the needle.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NOTE: </a:t>
            </a:r>
            <a:r>
              <a:rPr lang="en-US" dirty="0"/>
              <a:t>Failure to remove the tourniquet before withdrawing the needle maintains pressure on the vein and causes blood to flow out of the vessel.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E47EEE4-7996-1B64-0319-88C4580AC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Specimen</a:t>
            </a:r>
            <a:r>
              <a:rPr lang="fr-FR" dirty="0"/>
              <a:t> Collection </a:t>
            </a:r>
            <a:br>
              <a:rPr lang="fr-FR" dirty="0"/>
            </a:br>
            <a:r>
              <a:rPr lang="fr-FR" dirty="0" err="1"/>
              <a:t>Proper</a:t>
            </a:r>
            <a:r>
              <a:rPr lang="fr-FR" dirty="0"/>
              <a:t> Tourniquet Technique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B1FE4E-C935-54C8-1676-995F7B6E7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3760" y="1576603"/>
            <a:ext cx="3883489" cy="270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4254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FE0523-CB1C-2702-E13A-6C30988EB3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8"/>
            <a:ext cx="2989479" cy="345276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Always use appropriate PPE!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Process:</a:t>
            </a:r>
          </a:p>
          <a:p>
            <a:r>
              <a:rPr lang="en-US" dirty="0"/>
              <a:t>Use the tip of the index finger to palpate the vein. </a:t>
            </a:r>
          </a:p>
          <a:p>
            <a:pPr lvl="1"/>
            <a:r>
              <a:rPr lang="en-US" dirty="0"/>
              <a:t>Helps to determine the </a:t>
            </a:r>
            <a:r>
              <a:rPr lang="en-US" dirty="0">
                <a:solidFill>
                  <a:srgbClr val="0070C0"/>
                </a:solidFill>
              </a:rPr>
              <a:t>size</a:t>
            </a:r>
            <a:r>
              <a:rPr lang="en-US" dirty="0"/>
              <a:t>, </a:t>
            </a:r>
            <a:r>
              <a:rPr lang="en-US" dirty="0">
                <a:solidFill>
                  <a:srgbClr val="0070C0"/>
                </a:solidFill>
              </a:rPr>
              <a:t>depth</a:t>
            </a:r>
            <a:r>
              <a:rPr lang="en-US" dirty="0"/>
              <a:t>, and </a:t>
            </a:r>
            <a:r>
              <a:rPr lang="en-US" dirty="0">
                <a:solidFill>
                  <a:srgbClr val="0070C0"/>
                </a:solidFill>
              </a:rPr>
              <a:t>direction </a:t>
            </a:r>
            <a:r>
              <a:rPr lang="en-US" dirty="0"/>
              <a:t>of the vein.</a:t>
            </a:r>
          </a:p>
          <a:p>
            <a:r>
              <a:rPr lang="en-US" dirty="0"/>
              <a:t>Select a vein which is:</a:t>
            </a:r>
          </a:p>
          <a:p>
            <a:pPr lvl="1"/>
            <a:r>
              <a:rPr lang="en-US" dirty="0"/>
              <a:t>easily palpated </a:t>
            </a:r>
          </a:p>
          <a:p>
            <a:pPr lvl="1"/>
            <a:r>
              <a:rPr lang="en-US" dirty="0"/>
              <a:t>large enough to support good blood flow </a:t>
            </a:r>
          </a:p>
          <a:p>
            <a:pPr lvl="1"/>
            <a:r>
              <a:rPr lang="en-US" dirty="0"/>
              <a:t>well-anchored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8868609-4BA4-08A4-216D-76ABE1D76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Specimen Collection</a:t>
            </a:r>
            <a:br>
              <a:rPr lang="en-US" dirty="0"/>
            </a:br>
            <a:r>
              <a:rPr lang="en-US" dirty="0"/>
              <a:t> Venipuncture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99C9CA-30FC-868D-2B7F-FF948CD9B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9531" y="1164062"/>
            <a:ext cx="3206774" cy="365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9055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A89EB25-E079-FC07-07F7-D5A15C56B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4265692" cy="3446182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Thoroughly clean the venipuncture site with an antiseptic. Isopropyl alcohol (70%) is commonly used.  </a:t>
            </a:r>
            <a:r>
              <a:rPr lang="en-US" dirty="0">
                <a:solidFill>
                  <a:srgbClr val="0070C0"/>
                </a:solidFill>
              </a:rPr>
              <a:t>Note: </a:t>
            </a:r>
            <a:r>
              <a:rPr lang="en-US" dirty="0"/>
              <a:t>The process for cleansing the puncture site when collecting Blood Cultures will be outlined later in the module  </a:t>
            </a:r>
          </a:p>
          <a:p>
            <a:endParaRPr lang="en-US" dirty="0"/>
          </a:p>
          <a:p>
            <a:r>
              <a:rPr lang="en-US" dirty="0"/>
              <a:t>Start at the center of the site and move outward in ever widening, concentric circles. Failure to follow this procedure correctly may re-introduce dirt and bacteria to the venipuncture site. </a:t>
            </a:r>
          </a:p>
          <a:p>
            <a:endParaRPr lang="en-US" dirty="0"/>
          </a:p>
          <a:p>
            <a:r>
              <a:rPr lang="en-US" dirty="0"/>
              <a:t>Use sufficient pressure to remove surface dirt. </a:t>
            </a:r>
          </a:p>
          <a:p>
            <a:endParaRPr lang="en-US" dirty="0"/>
          </a:p>
          <a:p>
            <a:r>
              <a:rPr lang="en-US" dirty="0"/>
              <a:t>Let the site air dry prior to beginning the venipuncture. </a:t>
            </a:r>
            <a:r>
              <a:rPr lang="en-US" dirty="0">
                <a:solidFill>
                  <a:srgbClr val="FF0000"/>
                </a:solidFill>
              </a:rPr>
              <a:t>Do not </a:t>
            </a:r>
            <a:r>
              <a:rPr lang="en-US" dirty="0"/>
              <a:t>wipe or fan the site, as this may re-introduce contaminants. 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74BB5C1-7128-804C-7B87-816F5E8B6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Specimen Collection </a:t>
            </a:r>
            <a:br>
              <a:rPr lang="en-US" dirty="0"/>
            </a:br>
            <a:r>
              <a:rPr lang="en-US" dirty="0"/>
              <a:t>Cleansing the site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0CF2B4-C16F-8132-43E1-DCCF4CB83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789" y="1593111"/>
            <a:ext cx="2206943" cy="2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5032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12CAB2A-4B5E-579C-082D-468DC6F6A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31071"/>
            <a:ext cx="3897301" cy="37742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IMPORTANT:</a:t>
            </a:r>
          </a:p>
          <a:p>
            <a:endParaRPr lang="en-US" dirty="0"/>
          </a:p>
          <a:p>
            <a:r>
              <a:rPr lang="en-US" dirty="0"/>
              <a:t>Using the correct needle gauge will result in decreased hemolysis (red cell damage) </a:t>
            </a:r>
          </a:p>
          <a:p>
            <a:r>
              <a:rPr lang="en-US" dirty="0"/>
              <a:t>The larger the bore of the needle the less chance of hemolysis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Note: </a:t>
            </a:r>
            <a:r>
              <a:rPr lang="en-US" dirty="0"/>
              <a:t>needle gauge will vary based on patient size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674F0C4-3EC1-4F4F-6F6B-F7564E5F0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Specimen Collection </a:t>
            </a:r>
            <a:br>
              <a:rPr lang="en-US" dirty="0"/>
            </a:br>
            <a:r>
              <a:rPr lang="en-US" dirty="0"/>
              <a:t>Correct Needle Gauge for blood collection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534FC9-6B2B-9C5D-DA21-7CA2A0540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1745" y="832122"/>
            <a:ext cx="2354675" cy="20746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6867FD-05F2-633A-A605-FF7FFFA3E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1712" y="3156950"/>
            <a:ext cx="2264708" cy="16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5191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0E413B5-00E8-901E-1A3A-2BE666812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8"/>
            <a:ext cx="3667056" cy="351196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For use during blood sample collection when:</a:t>
            </a:r>
          </a:p>
          <a:p>
            <a:endParaRPr lang="en-US" dirty="0"/>
          </a:p>
          <a:p>
            <a:r>
              <a:rPr lang="en-US" dirty="0"/>
              <a:t>Transferring blood collected into a syringe</a:t>
            </a:r>
          </a:p>
          <a:p>
            <a:endParaRPr lang="en-US" dirty="0"/>
          </a:p>
          <a:p>
            <a:r>
              <a:rPr lang="en-US" dirty="0"/>
              <a:t>Drawing a blood specimen from a line to a collection tube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B522DC5-1C6C-0FC5-887E-9351E3EA5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Blood Collection Device</a:t>
            </a:r>
            <a:br>
              <a:rPr lang="en-US" dirty="0"/>
            </a:br>
            <a:r>
              <a:rPr lang="en-US" dirty="0"/>
              <a:t>Safety Products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2D1709-5B98-A2CF-96F3-4666533D1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6383" y="1240174"/>
            <a:ext cx="3218967" cy="342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3956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F26BC5-54AB-C5ED-85F1-F9EAF979F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397" y="860212"/>
            <a:ext cx="7935206" cy="364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1586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939D7DF-5269-D7ED-209E-F62A0B436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Red</a:t>
            </a:r>
            <a:r>
              <a:rPr lang="en-US" dirty="0"/>
              <a:t> tipped transfer device for </a:t>
            </a:r>
            <a:br>
              <a:rPr lang="en-US" dirty="0"/>
            </a:br>
            <a:r>
              <a:rPr lang="en-US" dirty="0"/>
              <a:t>syringe draws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C17C4C-4524-B9C2-C108-A81563314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282" y="841986"/>
            <a:ext cx="6785436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5402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1DD467B-0EC0-5BED-4F73-AE3A96EFA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Blue</a:t>
            </a:r>
            <a:r>
              <a:rPr lang="en-US" dirty="0"/>
              <a:t> Tipped transfer device for direct line draws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497130-62EB-9CA6-3F35-45CDCEC32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125" y="807323"/>
            <a:ext cx="6553530" cy="421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2549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A3E7450-AB2E-69DB-7F7A-6FEE263B7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3621008" cy="3465918"/>
          </a:xfrm>
        </p:spPr>
        <p:txBody>
          <a:bodyPr/>
          <a:lstStyle/>
          <a:p>
            <a:r>
              <a:rPr lang="en-US" dirty="0"/>
              <a:t>No assembly required</a:t>
            </a:r>
          </a:p>
          <a:p>
            <a:endParaRPr lang="en-US" dirty="0"/>
          </a:p>
          <a:p>
            <a:r>
              <a:rPr lang="en-US" dirty="0"/>
              <a:t>Comes in 21g, 23g or 25g</a:t>
            </a:r>
          </a:p>
          <a:p>
            <a:endParaRPr lang="en-US" dirty="0"/>
          </a:p>
          <a:p>
            <a:r>
              <a:rPr lang="en-US" dirty="0"/>
              <a:t>Tubing can be detached from vacutainer and connected to a syringe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621AD9-2426-363C-2107-0DDEA3BC1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Push Button Butterfly with </a:t>
            </a:r>
            <a:br>
              <a:rPr lang="en-US" dirty="0"/>
            </a:br>
            <a:r>
              <a:rPr lang="en-US" dirty="0"/>
              <a:t>pre-attached Vacutainer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C6ED4B-72B9-42A4-9083-3D8B1D9F8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8821" y="1202538"/>
            <a:ext cx="3458357" cy="368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5330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A2B3BA7-7AC2-9442-CC8C-6ABE35507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BD Eclipse Needle with pre-attached transfer device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060827-B6F5-8AA2-0CCE-2F36EB9AF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266" y="937841"/>
            <a:ext cx="3572566" cy="34628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96556E-1301-E46F-4633-C3EBDD14A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4903" y="4539015"/>
            <a:ext cx="2642012" cy="50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7495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796610F-1CEB-2C11-6A0D-A9E453781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3943350" cy="326350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1.Grasp the patient's arm/hand with the thumb on top and fingers wrapped to the back.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2. Pull the skin taut below the intended venipuncture site with the thumb, anchoring the vein to keep it from moving or rolling.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3. Using a smooth motion, quickly insert the needle, </a:t>
            </a:r>
            <a:r>
              <a:rPr lang="en-US" u="sng" dirty="0"/>
              <a:t>bevel up</a:t>
            </a:r>
            <a:r>
              <a:rPr lang="en-US" dirty="0"/>
              <a:t>. Stop the needle advancement when a slight decrease in resistance is felt, signaling entry into the vein. 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772E718-2FBD-9EE9-4F42-B2CC7A17C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Specimen Collection </a:t>
            </a:r>
            <a:br>
              <a:rPr lang="en-US" dirty="0"/>
            </a:br>
            <a:r>
              <a:rPr lang="en-US" dirty="0"/>
              <a:t>Proper Needle Insertion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1D2FEB-EC1C-09CC-64D0-013316F86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3637" y="1224169"/>
            <a:ext cx="2058613" cy="17340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4B217C-FF8C-8372-F3C2-43CE1EF4A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3637" y="3223066"/>
            <a:ext cx="2058611" cy="173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3898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C794B48-D02D-2EAB-3F5F-94E09092B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5798464" cy="346591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Insert the collection tube into the port</a:t>
            </a:r>
          </a:p>
          <a:p>
            <a:endParaRPr lang="en-US" dirty="0"/>
          </a:p>
          <a:p>
            <a:r>
              <a:rPr lang="en-US" dirty="0"/>
              <a:t>Maintain the tube in a downward position so the blood and any tube additive it contains does not touch the needle.</a:t>
            </a:r>
          </a:p>
          <a:p>
            <a:endParaRPr lang="en-US" dirty="0"/>
          </a:p>
          <a:p>
            <a:r>
              <a:rPr lang="en-US" dirty="0"/>
              <a:t>Fill the tube until the vacuum is exhausted and/or adequate blood volume for the test. </a:t>
            </a:r>
          </a:p>
          <a:p>
            <a:endParaRPr lang="en-US" dirty="0"/>
          </a:p>
          <a:p>
            <a:r>
              <a:rPr lang="en-US" dirty="0"/>
              <a:t>Remove tube from the holder by applying pressure against the flanges of the tube holder with the thumb and index finger while using a slight twist to remove the tube. Hold the needle steady as tubes are removed and inserted.</a:t>
            </a:r>
          </a:p>
          <a:p>
            <a:endParaRPr lang="en-US" dirty="0"/>
          </a:p>
          <a:p>
            <a:r>
              <a:rPr lang="en-US" dirty="0"/>
              <a:t>If the tube contains an additive, invert it </a:t>
            </a:r>
            <a:r>
              <a:rPr lang="en-US" b="1" u="sng" dirty="0"/>
              <a:t>gently </a:t>
            </a:r>
            <a:r>
              <a:rPr lang="en-US" b="1" dirty="0"/>
              <a:t>8-10 times </a:t>
            </a:r>
            <a:r>
              <a:rPr lang="en-US" dirty="0"/>
              <a:t>after removal to mix the blood and additive. Additional mixing can be performed while other tubes are filling.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DE6B764-CAF3-0FCB-09E7-7F1B01D31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Specimen Collection </a:t>
            </a:r>
            <a:br>
              <a:rPr lang="en-US" dirty="0"/>
            </a:br>
            <a:r>
              <a:rPr lang="en-US" dirty="0"/>
              <a:t>Filling Collection Tubes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21289A-C676-83D7-587D-E6AE656F4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3965" y="1994530"/>
            <a:ext cx="1981372" cy="170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8873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89A04D2-76B7-7B8E-9B7B-DD82841C81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33720"/>
            <a:ext cx="7886700" cy="32635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b="1" u="sng" dirty="0"/>
              <a:t>Proper technique: </a:t>
            </a:r>
            <a:r>
              <a:rPr lang="en-US" sz="1800" u="sng" dirty="0"/>
              <a:t>Inverting the Tubes</a:t>
            </a:r>
          </a:p>
          <a:p>
            <a:pPr marL="0" indent="0">
              <a:buNone/>
            </a:pPr>
            <a:r>
              <a:rPr lang="en-US" sz="1800" b="1" dirty="0"/>
              <a:t>When: </a:t>
            </a:r>
            <a:r>
              <a:rPr lang="en-US" sz="1800" dirty="0"/>
              <a:t>Immediately after drawing specimen</a:t>
            </a:r>
          </a:p>
          <a:p>
            <a:pPr marL="0" indent="0">
              <a:buNone/>
            </a:pPr>
            <a:r>
              <a:rPr lang="en-US" sz="1800" b="1" dirty="0"/>
              <a:t>Why: </a:t>
            </a:r>
            <a:r>
              <a:rPr lang="en-US" sz="1800" dirty="0"/>
              <a:t>Most tubes contain an additive to be mixed with the blood sample.</a:t>
            </a:r>
          </a:p>
          <a:p>
            <a:pPr marL="0" indent="0">
              <a:buNone/>
            </a:pPr>
            <a:r>
              <a:rPr lang="en-US" sz="1800" b="1" dirty="0"/>
              <a:t>How: </a:t>
            </a:r>
            <a:r>
              <a:rPr lang="en-US" sz="1800" dirty="0"/>
              <a:t>Holding tube upright, gently invert 180 degrees and back  5-10 times</a:t>
            </a:r>
          </a:p>
          <a:p>
            <a:pPr marL="0" indent="0">
              <a:buNone/>
            </a:pPr>
            <a:r>
              <a:rPr lang="en-US" sz="1800" b="1" dirty="0"/>
              <a:t>Consequences if not mixed properly:</a:t>
            </a:r>
          </a:p>
          <a:p>
            <a:pPr marL="0" indent="0">
              <a:buNone/>
            </a:pPr>
            <a:r>
              <a:rPr lang="en-US" sz="1800" dirty="0"/>
              <a:t>	Blood can clot and specimen may need to be  re-drawn or if too vigorous, hemolysis can occur.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1D5E45-BD08-3B80-B611-65B181BD5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Specimen Collection</a:t>
            </a:r>
            <a:br>
              <a:rPr lang="en-US" dirty="0"/>
            </a:br>
            <a:r>
              <a:rPr lang="en-US" dirty="0"/>
              <a:t>Sample Mixing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C0597C-ADD4-3FE3-3920-BE572F417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7393" y="3195246"/>
            <a:ext cx="1694835" cy="17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455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D875E37-DEA9-B996-11FD-3593686550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3943350" cy="343960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Clean 2" x 2" gauze pads are used to place pressure over the venipuncture site once the needle is removed.</a:t>
            </a:r>
          </a:p>
          <a:p>
            <a:endParaRPr lang="en-US" dirty="0"/>
          </a:p>
          <a:p>
            <a:r>
              <a:rPr lang="en-US" dirty="0"/>
              <a:t>Do not remove gauze too soon. The clot that is forming may be disturbed and bleeding may restart </a:t>
            </a:r>
          </a:p>
          <a:p>
            <a:endParaRPr lang="en-US" dirty="0"/>
          </a:p>
          <a:p>
            <a:r>
              <a:rPr lang="en-US" dirty="0"/>
              <a:t>Us an adhesive bandage to cover the site once bleeding has ceased.</a:t>
            </a:r>
          </a:p>
          <a:p>
            <a:endParaRPr lang="en-US" dirty="0"/>
          </a:p>
          <a:p>
            <a:r>
              <a:rPr lang="en-US" dirty="0"/>
              <a:t>Use paper, cloth, or knitted tape over a folded gauze square for patients who are sensitive to adhesive bandages.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7AE3A25-1134-6625-83BC-3486A0300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Specimen Collection</a:t>
            </a:r>
            <a:br>
              <a:rPr lang="en-US" dirty="0"/>
            </a:br>
            <a:r>
              <a:rPr lang="en-US" dirty="0"/>
              <a:t>Post collection site care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A8F793-61C0-64FD-24A9-7C32685E2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9453" y="1549954"/>
            <a:ext cx="2895851" cy="23593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6F4C03-1EEE-B4B7-F58B-F82E91315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1444" y="3035467"/>
            <a:ext cx="786452" cy="4145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66D06F-D2CF-BA7E-D2BC-C2F33FED13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8906" y="1835146"/>
            <a:ext cx="1237595" cy="4206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FBAA2E-052F-532B-69F2-427C7A492A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1251" y="1549954"/>
            <a:ext cx="1005927" cy="38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634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3E16BBC-4CED-5507-C701-C6F15E9D0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369219"/>
            <a:ext cx="4028869" cy="3587924"/>
          </a:xfrm>
        </p:spPr>
        <p:txBody>
          <a:bodyPr>
            <a:normAutofit/>
          </a:bodyPr>
          <a:lstStyle/>
          <a:p>
            <a:r>
              <a:rPr lang="en-US" sz="1800" b="1" dirty="0"/>
              <a:t>NEVER CUT, BEND, BREAK OR   RECAP NEEDLES !!!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As soon as the needle is removed from the patient, the safety device on the needle </a:t>
            </a:r>
            <a:r>
              <a:rPr lang="en-US" sz="1800" b="1" dirty="0"/>
              <a:t>MUST</a:t>
            </a:r>
            <a:r>
              <a:rPr lang="en-US" sz="1800" dirty="0"/>
              <a:t> be activated </a:t>
            </a:r>
          </a:p>
          <a:p>
            <a:endParaRPr lang="en-US" sz="1800" dirty="0"/>
          </a:p>
          <a:p>
            <a:r>
              <a:rPr lang="en-US" sz="1800" dirty="0"/>
              <a:t>Immediately discard </a:t>
            </a:r>
            <a:r>
              <a:rPr lang="en-US" sz="1800" b="1" dirty="0"/>
              <a:t>ALL</a:t>
            </a:r>
            <a:r>
              <a:rPr lang="en-US" sz="1800" dirty="0"/>
              <a:t> needles in a sharps container</a:t>
            </a:r>
          </a:p>
          <a:p>
            <a:r>
              <a:rPr lang="en-US" sz="1800" dirty="0">
                <a:effectLst/>
                <a:ea typeface="Calibri" panose="020F0502020204030204" pitchFamily="34" charset="0"/>
              </a:rPr>
              <a:t>needles should never be left on a syringe and sent to the lab</a:t>
            </a:r>
            <a:endParaRPr lang="en-US" sz="1800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0EDE45D-AA31-5FEF-7737-C1049127E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Specimen Collection</a:t>
            </a:r>
            <a:br>
              <a:rPr lang="en-US" dirty="0"/>
            </a:br>
            <a:r>
              <a:rPr lang="en-US" dirty="0"/>
              <a:t>Proper disposal of sharps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08C777-644D-6248-56B8-2F0D62F7D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5934" y="946441"/>
            <a:ext cx="1987025" cy="16253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DC4DB9-7795-0178-5E56-F291DD38C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4166" y="2738723"/>
            <a:ext cx="1968793" cy="167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0313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1B7AE30-19FB-2238-4220-77446BC88D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b="1" u="sng" dirty="0"/>
              <a:t>Most Common Causes of Needle Stick Injuries:</a:t>
            </a:r>
          </a:p>
          <a:p>
            <a:r>
              <a:rPr lang="en-US" dirty="0">
                <a:solidFill>
                  <a:srgbClr val="FF0000"/>
                </a:solidFill>
              </a:rPr>
              <a:t>#1 Safety Device not activated</a:t>
            </a:r>
          </a:p>
          <a:p>
            <a:r>
              <a:rPr lang="en-US" dirty="0"/>
              <a:t>Hand-off of needle device after use</a:t>
            </a:r>
          </a:p>
          <a:p>
            <a:r>
              <a:rPr lang="en-US" dirty="0"/>
              <a:t>Improper disposal </a:t>
            </a:r>
          </a:p>
          <a:p>
            <a:r>
              <a:rPr lang="en-US" dirty="0"/>
              <a:t>Manipulating the needle in the patient                </a:t>
            </a:r>
          </a:p>
          <a:p>
            <a:r>
              <a:rPr lang="en-US" dirty="0"/>
              <a:t>Patient moves during the procedure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u="sng" dirty="0"/>
              <a:t>Safety Tips to Avoid Needle Stick Injuries:</a:t>
            </a:r>
          </a:p>
          <a:p>
            <a:r>
              <a:rPr lang="en-US" dirty="0"/>
              <a:t>Pre-plan for the disposal of the needle prior to the procedure</a:t>
            </a:r>
          </a:p>
          <a:p>
            <a:r>
              <a:rPr lang="en-US" dirty="0"/>
              <a:t>ALWAYS activate safety device on the needle</a:t>
            </a:r>
          </a:p>
          <a:p>
            <a:r>
              <a:rPr lang="en-US" dirty="0"/>
              <a:t>Work in good lighting</a:t>
            </a:r>
          </a:p>
          <a:p>
            <a:r>
              <a:rPr lang="en-US" dirty="0"/>
              <a:t>Immediately dispose of used needles</a:t>
            </a:r>
          </a:p>
          <a:p>
            <a:r>
              <a:rPr lang="en-US" dirty="0"/>
              <a:t>Do one thing at a time</a:t>
            </a:r>
          </a:p>
          <a:p>
            <a:r>
              <a:rPr lang="en-US" dirty="0"/>
              <a:t>Explain the procedure to the patient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1A48ABF-82C7-5064-2AB4-B972173EC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Specimen Collection</a:t>
            </a:r>
            <a:br>
              <a:rPr lang="en-US" dirty="0"/>
            </a:br>
            <a:r>
              <a:rPr lang="en-US" dirty="0"/>
              <a:t>Avoid Needle Stick Injuries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93B1AE-406A-E4D3-49AE-659F14966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1098" y="1749179"/>
            <a:ext cx="2024047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924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746774-0112-4033-1C5F-2D40F0E24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815" y="853225"/>
            <a:ext cx="7444371" cy="415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5981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3BA983C-0709-48FF-510C-5F8B64785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3943350" cy="358792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/>
              <a:t>ALWAYS:</a:t>
            </a:r>
          </a:p>
          <a:p>
            <a:r>
              <a:rPr lang="en-US" dirty="0"/>
              <a:t>Verify the information on the tube labels match the information on the order slip and patient ID band. </a:t>
            </a:r>
          </a:p>
          <a:p>
            <a:r>
              <a:rPr lang="en-US" dirty="0"/>
              <a:t>Label tubes </a:t>
            </a:r>
            <a:r>
              <a:rPr lang="en-US" b="1" i="1" dirty="0"/>
              <a:t>after</a:t>
            </a:r>
            <a:r>
              <a:rPr lang="en-US" dirty="0"/>
              <a:t> they are drawn in the presence of the patient to reduce the risk of specimen misidentification. </a:t>
            </a:r>
          </a:p>
          <a:p>
            <a:r>
              <a:rPr lang="en-US" dirty="0"/>
              <a:t>If additional information must be added to the label (e.g., fasting, time of draw), write with ink, never pencil. </a:t>
            </a:r>
          </a:p>
          <a:p>
            <a:pPr marL="0" indent="0">
              <a:buNone/>
            </a:pPr>
            <a:r>
              <a:rPr lang="en-US" b="1" dirty="0"/>
              <a:t>NEVER: </a:t>
            </a:r>
            <a:endParaRPr lang="en-US" dirty="0"/>
          </a:p>
          <a:p>
            <a:r>
              <a:rPr lang="en-US" dirty="0"/>
              <a:t>Label tubes prior to the venipuncture </a:t>
            </a:r>
          </a:p>
          <a:p>
            <a:r>
              <a:rPr lang="en-US" dirty="0"/>
              <a:t>Leave a patient room before labeling the tubes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78F156-3512-8DD8-21B6-8DC0319D2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Specimen Collection</a:t>
            </a:r>
            <a:br>
              <a:rPr lang="en-US" dirty="0"/>
            </a:br>
            <a:r>
              <a:rPr lang="en-US" dirty="0"/>
              <a:t>Sample Labeling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B32F25-466E-9300-C52D-4BCD10A43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4727" y="1827199"/>
            <a:ext cx="2267909" cy="21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1110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B966B69-8F16-D2B4-3607-2788B03E42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Unlabeled/Mislabeled blood or body fluid specimens will be rejected by Lab!</a:t>
            </a:r>
          </a:p>
          <a:p>
            <a:pPr lvl="1"/>
            <a:r>
              <a:rPr lang="en-US" b="1" dirty="0"/>
              <a:t>Exception: </a:t>
            </a:r>
            <a:r>
              <a:rPr lang="en-US" dirty="0"/>
              <a:t>“Precious body fluid”: Person obtaining specimen will need to complete reconciliation form.</a:t>
            </a:r>
          </a:p>
          <a:p>
            <a:r>
              <a:rPr lang="en-US" dirty="0"/>
              <a:t>Improperly labeled tubes will be rejected by Blood Bank </a:t>
            </a:r>
            <a:r>
              <a:rPr lang="en-US" b="1" dirty="0"/>
              <a:t>– no exceptions!!!</a:t>
            </a:r>
            <a:endParaRPr lang="en-US" dirty="0"/>
          </a:p>
          <a:p>
            <a:r>
              <a:rPr lang="en-US" dirty="0"/>
              <a:t>Improperly labeled tubes in other lab areas </a:t>
            </a:r>
            <a:r>
              <a:rPr lang="en-US" u="sng" dirty="0"/>
              <a:t>might</a:t>
            </a:r>
            <a:r>
              <a:rPr lang="en-US" dirty="0"/>
              <a:t> be processed:</a:t>
            </a:r>
          </a:p>
          <a:p>
            <a:pPr lvl="1"/>
            <a:r>
              <a:rPr lang="en-US" dirty="0"/>
              <a:t>If problem can be resolved, and</a:t>
            </a:r>
          </a:p>
          <a:p>
            <a:pPr lvl="1"/>
            <a:r>
              <a:rPr lang="en-US" dirty="0"/>
              <a:t>Reconciliation form is completed, and                                         </a:t>
            </a:r>
          </a:p>
          <a:p>
            <a:pPr lvl="1"/>
            <a:r>
              <a:rPr lang="en-US" dirty="0"/>
              <a:t>Approval by Lab Director or Manager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Note: </a:t>
            </a:r>
            <a:r>
              <a:rPr lang="en-US" dirty="0"/>
              <a:t>Identification process requires you to come to the lab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3132F15-03E7-B601-3657-AEB25359A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Specimen Collection</a:t>
            </a:r>
            <a:br>
              <a:rPr lang="en-US" dirty="0"/>
            </a:br>
            <a:r>
              <a:rPr lang="en-US" dirty="0"/>
              <a:t>Proper Specimen Identification</a:t>
            </a:r>
          </a:p>
        </p:txBody>
      </p:sp>
    </p:spTree>
    <p:extLst>
      <p:ext uri="{BB962C8B-B14F-4D97-AF65-F5344CB8AC3E}">
        <p14:creationId xmlns:p14="http://schemas.microsoft.com/office/powerpoint/2010/main" val="7984726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5E1F2FB-3AE6-4852-770F-0B398C2C7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4581456" cy="326350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Place labeled tube in a biohazardous specimen collection bag</a:t>
            </a:r>
          </a:p>
          <a:p>
            <a:r>
              <a:rPr lang="en-US" dirty="0"/>
              <a:t>Status specimen as “Collected” in Cerner</a:t>
            </a:r>
            <a:r>
              <a:rPr lang="en-US" b="1" dirty="0"/>
              <a:t>, </a:t>
            </a:r>
            <a:r>
              <a:rPr lang="en-US" b="1" u="sng" dirty="0"/>
              <a:t>make sure the time of collection is accurate</a:t>
            </a:r>
            <a:r>
              <a:rPr lang="en-US" dirty="0"/>
              <a:t> and print requisition.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NOTE: </a:t>
            </a:r>
            <a:r>
              <a:rPr lang="en-US" dirty="0"/>
              <a:t>The </a:t>
            </a:r>
            <a:r>
              <a:rPr lang="en-US" b="1" dirty="0"/>
              <a:t>time of collection </a:t>
            </a:r>
            <a:r>
              <a:rPr lang="en-US" dirty="0"/>
              <a:t>will be the time the results post in Cerner. </a:t>
            </a:r>
          </a:p>
          <a:p>
            <a:r>
              <a:rPr lang="en-US" dirty="0"/>
              <a:t>      To ensure accurate result times in the EMR </a:t>
            </a:r>
            <a:r>
              <a:rPr lang="en-US" b="1" u="sng" dirty="0"/>
              <a:t>NEVER</a:t>
            </a:r>
            <a:r>
              <a:rPr lang="en-US" dirty="0"/>
              <a:t> status a specimen as “collected” until the specimen is in your hand.</a:t>
            </a:r>
          </a:p>
          <a:p>
            <a:r>
              <a:rPr lang="en-US" dirty="0"/>
              <a:t>Securely attach paper requisition in the pocket of the collection bag with the tube</a:t>
            </a:r>
          </a:p>
          <a:p>
            <a:r>
              <a:rPr lang="en-US" dirty="0"/>
              <a:t>Immediately transport the specimen to Lab via the Pneumatic Tube System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30A2845-C503-126A-508F-F377EC780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Specimen Collection</a:t>
            </a:r>
            <a:br>
              <a:rPr lang="en-US" dirty="0"/>
            </a:br>
            <a:r>
              <a:rPr lang="en-US" dirty="0"/>
              <a:t>Sending the sample to Lab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906B95-EFC9-723F-B6F6-D9BFD536E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7601" y="1624076"/>
            <a:ext cx="2499577" cy="223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3505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C101925-6077-F67D-430C-4F74AFD6DB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8"/>
            <a:ext cx="4324898" cy="3492231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000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Blood volume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is a critical factor in pediatric phlebotomy. Even a small amount of blood taken from a child can be a large percentage of the child's total blood volume. </a:t>
            </a:r>
          </a:p>
          <a:p>
            <a:pPr eaLnBrk="1" hangingPunct="1">
              <a:lnSpc>
                <a:spcPct val="90000"/>
              </a:lnSpc>
            </a:pPr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Blood draws should be tracked in pediatric patients to avoid exceeding the amount of blood that can safely be taken.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Always use appropriate needle gauge size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69B1FC1-1545-7B80-B8A7-A89338517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Specimen Collection</a:t>
            </a:r>
            <a:br>
              <a:rPr lang="en-US" dirty="0"/>
            </a:br>
            <a:r>
              <a:rPr lang="en-US" dirty="0"/>
              <a:t>Pediatric patients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D3B4D4-7AF1-CC0D-D68B-ED0BE75DE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0097" y="1665955"/>
            <a:ext cx="2962913" cy="229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3064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485A1-6776-18D1-A2CB-1E6ECDD11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935" y="1815443"/>
            <a:ext cx="7886700" cy="647209"/>
          </a:xfrm>
        </p:spPr>
        <p:txBody>
          <a:bodyPr>
            <a:normAutofit fontScale="90000"/>
          </a:bodyPr>
          <a:lstStyle/>
          <a:p>
            <a:pPr algn="ctr" eaLnBrk="1" hangingPunct="1">
              <a:buFontTx/>
              <a:buNone/>
            </a:pPr>
            <a:r>
              <a:rPr lang="en-US" sz="3200" dirty="0"/>
              <a:t>Specimen Collection</a:t>
            </a:r>
            <a:br>
              <a:rPr lang="en-US" sz="3200" dirty="0"/>
            </a:br>
            <a:r>
              <a:rPr lang="en-US" sz="3200" dirty="0">
                <a:latin typeface="Calibri" pitchFamily="34" charset="0"/>
                <a:cs typeface="Calibri" pitchFamily="34" charset="0"/>
              </a:rPr>
              <a:t>OTHER BLOOD Collection TECHNIQUES</a:t>
            </a:r>
            <a:br>
              <a:rPr lang="en-US" sz="3200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518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16BC7D8-AFF9-A5E0-DA60-05B822193B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088815"/>
            <a:ext cx="4903799" cy="395025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Avoid fingers that are cold, cyanotic, swollen, scarred or covered with a rash. The 3 middle fingers are recommended.</a:t>
            </a:r>
          </a:p>
          <a:p>
            <a:r>
              <a:rPr lang="en-US" dirty="0"/>
              <a:t>Massage to warm the finger and increase blood flow by gently squeezing from hand to fingertip 5-6 times.</a:t>
            </a:r>
          </a:p>
          <a:p>
            <a:r>
              <a:rPr lang="en-US" dirty="0"/>
              <a:t>Cleanse fingertip with 70% isopropyl alcohol and allow to completely air dry.</a:t>
            </a:r>
          </a:p>
          <a:p>
            <a:r>
              <a:rPr lang="en-US" dirty="0"/>
              <a:t>Using a sterile retractable lancet, make a skin puncture just off the center of the finger pad.</a:t>
            </a:r>
          </a:p>
          <a:p>
            <a:r>
              <a:rPr lang="en-US" b="1" u="sng" dirty="0"/>
              <a:t>ALWAYS</a:t>
            </a:r>
            <a:r>
              <a:rPr lang="en-US" dirty="0"/>
              <a:t> Wipe away the first drop of blood with 2x2 </a:t>
            </a:r>
            <a:r>
              <a:rPr lang="en-US" b="1" dirty="0"/>
              <a:t>(the 1st drop tends to contain excess tissue fluid which will impact the accuracy of the result).</a:t>
            </a:r>
            <a:endParaRPr lang="en-US" dirty="0"/>
          </a:p>
          <a:p>
            <a:r>
              <a:rPr lang="en-US" b="1" dirty="0"/>
              <a:t>NOTE: </a:t>
            </a:r>
            <a:r>
              <a:rPr lang="en-US" dirty="0"/>
              <a:t>Do NOT squeeze or apply strong repetitive pressure to the site.  This may result in hemolysis or increase tissue fluid in the blood causing invalid results.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7B8FD1D-F7BF-5DB4-0620-D81F3B683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Finger Stick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0AC48D-C93F-344F-0CE3-8F93B6AC0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747" y="1088815"/>
            <a:ext cx="1863496" cy="15653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40D64C-92A5-CD0B-9F6D-93D58C396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9953" y="3118498"/>
            <a:ext cx="1858290" cy="156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7627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71D6063-B991-B347-8E12-54A754DFC1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4640662" cy="3472496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Pre-warming the site will increase the capillary blood flow, making the blood draw easier. </a:t>
            </a:r>
          </a:p>
          <a:p>
            <a:endParaRPr lang="en-US" dirty="0"/>
          </a:p>
          <a:p>
            <a:r>
              <a:rPr lang="en-US" dirty="0"/>
              <a:t>Cleanse site with alcohol, let air dry</a:t>
            </a:r>
          </a:p>
          <a:p>
            <a:endParaRPr lang="en-US" dirty="0"/>
          </a:p>
          <a:p>
            <a:r>
              <a:rPr lang="en-US" dirty="0"/>
              <a:t>Firmly but gently grip the foot or ankle, and pierce the skin with the retractable lancet   </a:t>
            </a:r>
          </a:p>
          <a:p>
            <a:endParaRPr lang="en-US" dirty="0"/>
          </a:p>
          <a:p>
            <a:r>
              <a:rPr lang="en-US" dirty="0"/>
              <a:t>Wipe the first drop of blood away with 2x2. </a:t>
            </a:r>
          </a:p>
          <a:p>
            <a:endParaRPr lang="en-US" dirty="0"/>
          </a:p>
          <a:p>
            <a:r>
              <a:rPr lang="en-US" dirty="0"/>
              <a:t>To avoid puncturing bone, a heel puncture should only be performed in the recommended areas in </a:t>
            </a:r>
            <a:r>
              <a:rPr lang="en-US" dirty="0">
                <a:solidFill>
                  <a:srgbClr val="92D050"/>
                </a:solidFill>
              </a:rPr>
              <a:t>Green </a:t>
            </a:r>
            <a:r>
              <a:rPr lang="en-US" dirty="0"/>
              <a:t>(see diagram at left), and should not exceed 2.0 mm in depth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90478E7-4507-F70B-5170-2780B496A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Heel Stick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006DC5-E99B-251C-22EF-ECA55FDB2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4723" y="2108962"/>
            <a:ext cx="3353091" cy="24386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2E565A-DEA5-CA9D-16FC-23FF754A0628}"/>
              </a:ext>
            </a:extLst>
          </p:cNvPr>
          <p:cNvSpPr txBox="1"/>
          <p:nvPr/>
        </p:nvSpPr>
        <p:spPr>
          <a:xfrm>
            <a:off x="5937023" y="1097774"/>
            <a:ext cx="21412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LANCET NOT TO EXCEED 2.0 MM IN DEPTH</a:t>
            </a:r>
          </a:p>
        </p:txBody>
      </p:sp>
    </p:spTree>
    <p:extLst>
      <p:ext uri="{BB962C8B-B14F-4D97-AF65-F5344CB8AC3E}">
        <p14:creationId xmlns:p14="http://schemas.microsoft.com/office/powerpoint/2010/main" val="38063203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040386F-52A8-9577-E216-B9D7879225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Radial Artery is the preferred puncture site for arterial puncture for adults and pediatrics. </a:t>
            </a:r>
          </a:p>
          <a:p>
            <a:r>
              <a:rPr lang="en-US" dirty="0"/>
              <a:t>Why?</a:t>
            </a:r>
          </a:p>
          <a:p>
            <a:pPr lvl="1"/>
            <a:r>
              <a:rPr lang="en-US" dirty="0"/>
              <a:t>It is superficial- easy access</a:t>
            </a:r>
          </a:p>
          <a:p>
            <a:pPr lvl="1"/>
            <a:r>
              <a:rPr lang="en-US" dirty="0"/>
              <a:t>Entry is easiest, minimizes pain</a:t>
            </a:r>
          </a:p>
          <a:p>
            <a:pPr lvl="1"/>
            <a:r>
              <a:rPr lang="en-US" dirty="0"/>
              <a:t>Has collateral circulation (ulnar artery)</a:t>
            </a:r>
          </a:p>
          <a:p>
            <a:pPr marL="0" indent="0">
              <a:buNone/>
            </a:pPr>
            <a:r>
              <a:rPr lang="en-US" b="1" dirty="0"/>
              <a:t>NOTE: </a:t>
            </a:r>
            <a:r>
              <a:rPr lang="en-US" dirty="0"/>
              <a:t>Prior to collection, determine if your patient requires assessment of adequate collateral circulation based on their clinical history</a:t>
            </a:r>
          </a:p>
          <a:p>
            <a:r>
              <a:rPr lang="en-US" dirty="0"/>
              <a:t>Always document the collection site 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F06CF9-172F-5922-E51C-58A9898A8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ARTERIAL BLOOD GAS</a:t>
            </a:r>
            <a:br>
              <a:rPr lang="en-US" dirty="0"/>
            </a:br>
            <a:r>
              <a:rPr lang="en-US" dirty="0"/>
              <a:t>Site selection</a:t>
            </a:r>
          </a:p>
        </p:txBody>
      </p:sp>
    </p:spTree>
    <p:extLst>
      <p:ext uri="{BB962C8B-B14F-4D97-AF65-F5344CB8AC3E}">
        <p14:creationId xmlns:p14="http://schemas.microsoft.com/office/powerpoint/2010/main" val="36180882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50DED2-E9F4-9D03-7DF1-1DE2F446B6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5509013" cy="358792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dirty="0"/>
              <a:t>SUPPLIES: </a:t>
            </a:r>
            <a:r>
              <a:rPr lang="en-US" dirty="0"/>
              <a:t>PPE ( face shield recommended), Blood gas syringe kit, 23g/21g needle, alcohol wipes, 2x2 gauze, tape.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Explain procedure to patient</a:t>
            </a:r>
          </a:p>
          <a:p>
            <a:r>
              <a:rPr lang="en-US" dirty="0"/>
              <a:t>Place a rolled washcloth under patient wrist for support and improved site access</a:t>
            </a:r>
          </a:p>
          <a:p>
            <a:r>
              <a:rPr lang="en-US" dirty="0"/>
              <a:t>Cleanse site, allow to air dry </a:t>
            </a:r>
          </a:p>
          <a:p>
            <a:r>
              <a:rPr lang="en-US" dirty="0"/>
              <a:t>Palpate the radial artery with index finger above insertion site</a:t>
            </a:r>
          </a:p>
          <a:p>
            <a:r>
              <a:rPr lang="en-US" dirty="0"/>
              <a:t>Hold syringe like a “pen” at a 45–90-degree angle with needle bevel </a:t>
            </a:r>
            <a:r>
              <a:rPr lang="en-US" u="sng" dirty="0"/>
              <a:t>UP</a:t>
            </a:r>
            <a:r>
              <a:rPr lang="en-US" dirty="0"/>
              <a:t> and insert into artery</a:t>
            </a:r>
          </a:p>
          <a:p>
            <a:pPr marL="0" indent="0">
              <a:buNone/>
            </a:pPr>
            <a:r>
              <a:rPr lang="en-US" b="1" dirty="0"/>
              <a:t>NOTE: </a:t>
            </a:r>
            <a:r>
              <a:rPr lang="en-US" dirty="0"/>
              <a:t>When the artery is punctured you will note a flash of bright red blood in the hub of the needle</a:t>
            </a:r>
          </a:p>
          <a:p>
            <a:r>
              <a:rPr lang="en-US" dirty="0"/>
              <a:t>The blood should fill the syringe quickly </a:t>
            </a:r>
          </a:p>
          <a:p>
            <a:pPr marL="0" indent="0">
              <a:buNone/>
            </a:pPr>
            <a:r>
              <a:rPr lang="en-US" dirty="0"/>
              <a:t>	- </a:t>
            </a:r>
            <a:r>
              <a:rPr lang="en-US" b="1" u="sng" dirty="0"/>
              <a:t>Let the syringe fill by itself</a:t>
            </a:r>
          </a:p>
          <a:p>
            <a:pPr marL="0" indent="0">
              <a:buNone/>
            </a:pPr>
            <a:endParaRPr lang="en-US" b="1" u="sng" dirty="0"/>
          </a:p>
          <a:p>
            <a:r>
              <a:rPr lang="en-US" dirty="0"/>
              <a:t>When complete, remove the needle and immediately apply pressure to the site using the gauze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8F2CFF4-DE31-E947-A174-D73C017D0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Arterial Blood Gas </a:t>
            </a:r>
            <a:br>
              <a:rPr lang="en-US" sz="2000" dirty="0"/>
            </a:br>
            <a:r>
              <a:rPr lang="en-US" sz="2000" dirty="0"/>
              <a:t>Sample collection by authorized personnel ONLY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DE5B6F-EF4C-6D58-E89D-E0154B919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3440" y="1575001"/>
            <a:ext cx="2388027" cy="232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6575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A72C0C5-773E-AE7F-7F36-9F1EF95AB5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01001" y="1106082"/>
            <a:ext cx="4614349" cy="352664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dirty="0"/>
              <a:t>Specimen:</a:t>
            </a:r>
          </a:p>
          <a:p>
            <a:r>
              <a:rPr lang="en-US" dirty="0"/>
              <a:t>Remove needle and </a:t>
            </a:r>
            <a:r>
              <a:rPr lang="en-US" b="1" dirty="0"/>
              <a:t>cap tightly; leave no air space in syringe.  </a:t>
            </a:r>
          </a:p>
          <a:p>
            <a:r>
              <a:rPr lang="en-US" b="1" u="sng" dirty="0"/>
              <a:t>Shake Pico tube back and forth for 10 seconds</a:t>
            </a:r>
            <a:r>
              <a:rPr lang="en-US" u="sng" dirty="0"/>
              <a:t>  </a:t>
            </a:r>
            <a:r>
              <a:rPr lang="en-US" dirty="0"/>
              <a:t>                                                       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Label blood specimen In the patient’s presence</a:t>
            </a:r>
          </a:p>
          <a:p>
            <a:r>
              <a:rPr lang="en-US" dirty="0"/>
              <a:t>Place the specimen in a biohazard bag </a:t>
            </a:r>
            <a:r>
              <a:rPr lang="en-US" b="1" u="sng" dirty="0"/>
              <a:t>NO ICE.  </a:t>
            </a:r>
          </a:p>
          <a:p>
            <a:r>
              <a:rPr lang="en-US" dirty="0"/>
              <a:t>Complete the requisition indicating time specimen was drawn, source</a:t>
            </a:r>
          </a:p>
          <a:p>
            <a:r>
              <a:rPr lang="en-US" dirty="0"/>
              <a:t>Place requisition in outside pocket of the biohazard bag.</a:t>
            </a:r>
          </a:p>
          <a:p>
            <a:r>
              <a:rPr lang="en-US" dirty="0"/>
              <a:t>The specimen must be sent to laboratory immediately, </a:t>
            </a:r>
            <a:r>
              <a:rPr lang="en-US" b="1" dirty="0"/>
              <a:t>within 15 minutes.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D84C41-8B8B-6FF5-B09F-56C3040CAB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7921" y="1106082"/>
            <a:ext cx="3175748" cy="315015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/>
              <a:t>Patient Care:</a:t>
            </a:r>
            <a:r>
              <a:rPr lang="en-US" dirty="0"/>
              <a:t>		</a:t>
            </a:r>
          </a:p>
          <a:p>
            <a:r>
              <a:rPr lang="en-US" dirty="0"/>
              <a:t>Raise/Elevate the affected extremity for 5-10 minutes, with pressure (4 x 4 gauze) applied to the puncture site. </a:t>
            </a:r>
          </a:p>
          <a:p>
            <a:r>
              <a:rPr lang="en-US" dirty="0"/>
              <a:t>Assess for bleeding/ hematoma formation at the puncture site.</a:t>
            </a:r>
          </a:p>
          <a:p>
            <a:r>
              <a:rPr lang="en-US" dirty="0"/>
              <a:t>If the patient is receiving blood thinners, pressure should be  applied to puncture site for a </a:t>
            </a:r>
            <a:r>
              <a:rPr lang="en-US" i="1" u="sng" dirty="0"/>
              <a:t>minimum </a:t>
            </a:r>
            <a:r>
              <a:rPr lang="en-US" dirty="0"/>
              <a:t>of 10 minutes.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87E359-D7D1-7FC1-67A6-0D328B765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ARTERIAL BLOOD GAS</a:t>
            </a:r>
            <a:br>
              <a:rPr lang="en-US" dirty="0"/>
            </a:br>
            <a:r>
              <a:rPr lang="en-US" dirty="0"/>
              <a:t>Post-Collection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20AF90-BB97-AC4B-CCE7-8F41DDB52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3479" y="2025158"/>
            <a:ext cx="1021414" cy="8825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C2DC5D-7D9C-D549-E74A-D1EA86102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3541" y="3826982"/>
            <a:ext cx="1261981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019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63076F-2090-BF22-4820-57CA7F34A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99" y="827639"/>
            <a:ext cx="7492802" cy="414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018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EB6190A-3F4A-C60F-BCDB-745740772E6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/>
              <a:t>How to avoid these errors;</a:t>
            </a:r>
          </a:p>
          <a:p>
            <a:r>
              <a:rPr lang="en-US" dirty="0"/>
              <a:t>Check the specific catheter package for the </a:t>
            </a:r>
            <a:r>
              <a:rPr lang="en-US" u="sng" dirty="0"/>
              <a:t>exact volume of dead space</a:t>
            </a:r>
            <a:endParaRPr lang="en-US" dirty="0"/>
          </a:p>
          <a:p>
            <a:r>
              <a:rPr lang="en-US" dirty="0"/>
              <a:t>Discard at least </a:t>
            </a:r>
            <a:r>
              <a:rPr lang="en-US" b="1" dirty="0"/>
              <a:t>3 times </a:t>
            </a:r>
            <a:r>
              <a:rPr lang="en-US" dirty="0"/>
              <a:t>the dead space when you are sampling from catheters</a:t>
            </a:r>
          </a:p>
          <a:p>
            <a:r>
              <a:rPr lang="en-US" dirty="0"/>
              <a:t>Draw the blood gas sample with a dedicated blood gas sampler </a:t>
            </a:r>
            <a:r>
              <a:rPr lang="en-US" b="1" dirty="0"/>
              <a:t>–the PICO syringe-</a:t>
            </a:r>
            <a:r>
              <a:rPr lang="en-US" dirty="0"/>
              <a:t> which contains dry electrolyte- balanced heparin</a:t>
            </a:r>
          </a:p>
          <a:p>
            <a:r>
              <a:rPr lang="en-US" dirty="0"/>
              <a:t>If in doubt of the quality of the sample, consider resampling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3F71E1-F485-9941-FC4C-CC72BDEA5AF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dirty="0"/>
              <a:t>1. Dilution:</a:t>
            </a:r>
          </a:p>
          <a:p>
            <a:r>
              <a:rPr lang="en-US" dirty="0"/>
              <a:t>During sampling from arterial catheters, there is a risk of diluting the sample with flush solution. </a:t>
            </a:r>
          </a:p>
          <a:p>
            <a:pPr marL="0" indent="0">
              <a:buNone/>
            </a:pPr>
            <a:r>
              <a:rPr lang="en-US" b="1" dirty="0"/>
              <a:t>2. Consequence of removing insufficient  flush solution:</a:t>
            </a:r>
          </a:p>
          <a:p>
            <a:r>
              <a:rPr lang="en-US" dirty="0"/>
              <a:t>NaCl solution will cause positive bias to Na+ and Cl–.</a:t>
            </a:r>
          </a:p>
          <a:p>
            <a:r>
              <a:rPr lang="en-US" dirty="0"/>
              <a:t>The bias affecting pO2 will depend on the actual patient pO2. </a:t>
            </a:r>
          </a:p>
          <a:p>
            <a:r>
              <a:rPr lang="en-US" dirty="0"/>
              <a:t>All other parameters will be negatively biased. 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4FE1E34-55DC-E698-08CC-8FC2B9FB6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Arterial Line Draws</a:t>
            </a:r>
            <a:br>
              <a:rPr lang="en-US" dirty="0"/>
            </a:br>
            <a:r>
              <a:rPr lang="en-US" dirty="0"/>
              <a:t>Important considerations </a:t>
            </a:r>
          </a:p>
        </p:txBody>
      </p:sp>
    </p:spTree>
    <p:extLst>
      <p:ext uri="{BB962C8B-B14F-4D97-AF65-F5344CB8AC3E}">
        <p14:creationId xmlns:p14="http://schemas.microsoft.com/office/powerpoint/2010/main" val="20366721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8B54342-66DE-7E1E-E941-A5EC200517B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Short Draws:</a:t>
            </a:r>
          </a:p>
          <a:p>
            <a:r>
              <a:rPr lang="en-US" dirty="0"/>
              <a:t>If &lt;10 </a:t>
            </a:r>
            <a:r>
              <a:rPr lang="en-US" dirty="0" err="1"/>
              <a:t>mls</a:t>
            </a:r>
            <a:r>
              <a:rPr lang="en-US" dirty="0"/>
              <a:t> of blood is collected from an adult, </a:t>
            </a:r>
            <a:r>
              <a:rPr lang="en-US" b="1" dirty="0"/>
              <a:t>inoculate the aerobic bottle</a:t>
            </a:r>
          </a:p>
          <a:p>
            <a:r>
              <a:rPr lang="en-US" dirty="0"/>
              <a:t>If a second venipuncture also yields a short draw, </a:t>
            </a:r>
            <a:r>
              <a:rPr lang="en-US" b="1" dirty="0"/>
              <a:t>inoculate another aerobic bottle</a:t>
            </a:r>
          </a:p>
          <a:p>
            <a:r>
              <a:rPr lang="en-US" dirty="0"/>
              <a:t>A third short draw may be placed in an aerobic or an anaerobic bottle</a:t>
            </a:r>
          </a:p>
          <a:p>
            <a:pPr marL="342900" lvl="1" indent="0">
              <a:buNone/>
            </a:pPr>
            <a:r>
              <a:rPr lang="en-US" dirty="0">
                <a:solidFill>
                  <a:srgbClr val="0070C0"/>
                </a:solidFill>
              </a:rPr>
              <a:t>REMEMBER: </a:t>
            </a:r>
            <a:r>
              <a:rPr lang="en-US" dirty="0"/>
              <a:t>The important variable is the VOLUME of blood cultured</a:t>
            </a:r>
          </a:p>
          <a:p>
            <a:pPr marL="342900" lvl="1" indent="0">
              <a:buNone/>
            </a:pPr>
            <a:r>
              <a:rPr lang="en-US" dirty="0"/>
              <a:t>Aerobic bottles generally have a </a:t>
            </a:r>
            <a:r>
              <a:rPr lang="en-US" b="1" dirty="0"/>
              <a:t>higher yield </a:t>
            </a:r>
            <a:r>
              <a:rPr lang="en-US" dirty="0"/>
              <a:t>of organisms than anaerobic bottles</a:t>
            </a:r>
          </a:p>
          <a:p>
            <a:pPr marL="342900" lvl="1" indent="0">
              <a:buNone/>
            </a:pPr>
            <a:r>
              <a:rPr lang="en-US" dirty="0"/>
              <a:t>Most organisms recovered from blood cultures are </a:t>
            </a:r>
            <a:r>
              <a:rPr lang="en-US" b="1" dirty="0"/>
              <a:t>facultative</a:t>
            </a:r>
            <a:r>
              <a:rPr lang="en-US" dirty="0"/>
              <a:t> (can grow aerobically or anaerobically)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0183AE-80C0-7D95-C78F-C885AD78659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FontTx/>
              <a:buNone/>
              <a:defRPr/>
            </a:pPr>
            <a:r>
              <a:rPr lang="en-US" sz="2400" b="1" dirty="0">
                <a:solidFill>
                  <a:srgbClr val="0070C0"/>
                </a:solidFill>
                <a:cs typeface="Calibri" pitchFamily="34" charset="0"/>
              </a:rPr>
              <a:t>Use of indwelling catheters:</a:t>
            </a:r>
            <a:endParaRPr lang="en-US" sz="2400" dirty="0">
              <a:solidFill>
                <a:srgbClr val="0070C0"/>
              </a:solidFill>
              <a:cs typeface="Calibri" pitchFamily="34" charset="0"/>
            </a:endParaRPr>
          </a:p>
          <a:p>
            <a:pPr>
              <a:defRPr/>
            </a:pPr>
            <a:r>
              <a:rPr lang="en-US" sz="2400" dirty="0">
                <a:cs typeface="Calibri" pitchFamily="34" charset="0"/>
              </a:rPr>
              <a:t>Obtaining blood through indwelling lines should be </a:t>
            </a:r>
            <a:r>
              <a:rPr lang="en-US" sz="2400" b="1" i="1" dirty="0">
                <a:cs typeface="Calibri" pitchFamily="34" charset="0"/>
              </a:rPr>
              <a:t>discouraged</a:t>
            </a:r>
          </a:p>
          <a:p>
            <a:pPr>
              <a:defRPr/>
            </a:pPr>
            <a:endParaRPr lang="en-US" sz="2400" b="1" dirty="0">
              <a:cs typeface="Calibri" pitchFamily="34" charset="0"/>
            </a:endParaRPr>
          </a:p>
          <a:p>
            <a:pPr marL="0" indent="0">
              <a:buFontTx/>
              <a:buNone/>
              <a:defRPr/>
            </a:pPr>
            <a:r>
              <a:rPr lang="en-US" sz="2400" b="1" dirty="0">
                <a:solidFill>
                  <a:srgbClr val="0070C0"/>
                </a:solidFill>
                <a:cs typeface="Calibri" pitchFamily="34" charset="0"/>
              </a:rPr>
              <a:t>Rationale: </a:t>
            </a:r>
            <a:r>
              <a:rPr lang="en-US" sz="2400" i="1" dirty="0">
                <a:cs typeface="Calibri" pitchFamily="34" charset="0"/>
              </a:rPr>
              <a:t>Significantly increased risk of recovering skin organisms and access port contaminants if an intravascular catheter is used for collection </a:t>
            </a:r>
          </a:p>
          <a:p>
            <a:pPr marL="0" indent="0">
              <a:buFontTx/>
              <a:buNone/>
              <a:defRPr/>
            </a:pPr>
            <a:endParaRPr lang="en-US" sz="2400" i="1" dirty="0">
              <a:cs typeface="Calibri" pitchFamily="34" charset="0"/>
            </a:endParaRPr>
          </a:p>
          <a:p>
            <a:pPr>
              <a:defRPr/>
            </a:pPr>
            <a:r>
              <a:rPr lang="en-US" sz="2400" dirty="0">
                <a:cs typeface="Calibri" pitchFamily="34" charset="0"/>
              </a:rPr>
              <a:t>If a blood culture is collected through an intravenous catheter, a </a:t>
            </a:r>
            <a:r>
              <a:rPr lang="en-US" sz="2400" b="1" u="sng" dirty="0">
                <a:cs typeface="Calibri" pitchFamily="34" charset="0"/>
              </a:rPr>
              <a:t>second blood culture should be collected</a:t>
            </a:r>
            <a:r>
              <a:rPr lang="en-US" sz="2400" b="1" dirty="0">
                <a:cs typeface="Calibri" pitchFamily="34" charset="0"/>
              </a:rPr>
              <a:t> </a:t>
            </a:r>
            <a:r>
              <a:rPr lang="en-US" sz="2400" b="1" u="sng" dirty="0">
                <a:cs typeface="Calibri" pitchFamily="34" charset="0"/>
              </a:rPr>
              <a:t>by venipuncture</a:t>
            </a:r>
            <a:r>
              <a:rPr lang="en-US" sz="2400" dirty="0">
                <a:cs typeface="Calibri" pitchFamily="34" charset="0"/>
              </a:rPr>
              <a:t> at a properly decontaminated skin site for comparison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F55A7AA-C1F6-41A8-8DD0-272F021DF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Blood Cultures</a:t>
            </a:r>
            <a:br>
              <a:rPr lang="en-US" dirty="0"/>
            </a:br>
            <a:r>
              <a:rPr lang="en-US" sz="1800" dirty="0"/>
              <a:t>Special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42766697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4CC0760-CA11-9CD0-DC48-7F1AEC3455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First “vigorously” cleanse the site with 70% isopropyl alcohol using a back-and-forth motion for 30 seconds. This dislodges the bacterial cells from the deeper areas of the epidermis. </a:t>
            </a:r>
          </a:p>
          <a:p>
            <a:endParaRPr lang="en-US" dirty="0"/>
          </a:p>
          <a:p>
            <a:r>
              <a:rPr lang="en-US" dirty="0"/>
              <a:t>Apply chlorhexidine in a concentric circle “target” pattern and allow to air dry for 30 seconds to render contaminants non-viable.</a:t>
            </a:r>
          </a:p>
          <a:p>
            <a:endParaRPr lang="en-US" dirty="0"/>
          </a:p>
          <a:p>
            <a:r>
              <a:rPr lang="en-US" dirty="0"/>
              <a:t>Perform venipuncture</a:t>
            </a:r>
          </a:p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DAEBA94-EE73-F704-E5C3-27F8F616C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Blood Cultures </a:t>
            </a:r>
            <a:br>
              <a:rPr lang="en-US" dirty="0"/>
            </a:br>
            <a:r>
              <a:rPr lang="en-US" dirty="0"/>
              <a:t>Proper Skin Antisepsis Procedure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D6454D-E0BC-4E9C-98C3-7FEA9F48F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3501" y="3568037"/>
            <a:ext cx="1304657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2397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C8B7A66-8373-877D-FD8D-A8E464B402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The </a:t>
            </a:r>
            <a:r>
              <a:rPr lang="en-US" b="1" dirty="0"/>
              <a:t>volume of blood </a:t>
            </a:r>
            <a:r>
              <a:rPr lang="en-US" dirty="0"/>
              <a:t>is the single most important factor influencing the sensitivity of blood cultures</a:t>
            </a:r>
          </a:p>
          <a:p>
            <a:endParaRPr lang="en-US" dirty="0"/>
          </a:p>
          <a:p>
            <a:r>
              <a:rPr lang="en-US" dirty="0"/>
              <a:t>Maximum sensitivity for the culture is achieved when:</a:t>
            </a:r>
          </a:p>
          <a:p>
            <a:pPr lvl="1"/>
            <a:r>
              <a:rPr lang="en-US" b="1" u="sng" dirty="0"/>
              <a:t>Two cultures </a:t>
            </a:r>
            <a:r>
              <a:rPr lang="en-US" dirty="0"/>
              <a:t>are drawn from </a:t>
            </a:r>
            <a:r>
              <a:rPr lang="en-US" b="1" dirty="0"/>
              <a:t>SEPARATE</a:t>
            </a:r>
            <a:r>
              <a:rPr lang="en-US" dirty="0"/>
              <a:t> venipuncture sites </a:t>
            </a:r>
          </a:p>
          <a:p>
            <a:pPr lvl="1"/>
            <a:r>
              <a:rPr lang="en-US" dirty="0"/>
              <a:t>For each culture:</a:t>
            </a:r>
          </a:p>
          <a:p>
            <a:pPr lvl="1"/>
            <a:r>
              <a:rPr lang="en-US" b="1" dirty="0"/>
              <a:t>10 ml </a:t>
            </a:r>
            <a:r>
              <a:rPr lang="en-US" dirty="0"/>
              <a:t>is inoculated into the </a:t>
            </a:r>
            <a:r>
              <a:rPr lang="en-US" b="1" dirty="0"/>
              <a:t>Aerobic bottle</a:t>
            </a:r>
          </a:p>
          <a:p>
            <a:pPr lvl="1"/>
            <a:r>
              <a:rPr lang="en-US" b="1" dirty="0"/>
              <a:t>10 ml </a:t>
            </a:r>
            <a:r>
              <a:rPr lang="en-US" dirty="0"/>
              <a:t>is inoculated into the </a:t>
            </a:r>
            <a:r>
              <a:rPr lang="en-US" b="1" dirty="0"/>
              <a:t>Anaerobic bottle</a:t>
            </a:r>
          </a:p>
          <a:p>
            <a:pPr marL="342900" lvl="1" indent="0">
              <a:buNone/>
            </a:pPr>
            <a:r>
              <a:rPr lang="en-US" dirty="0"/>
              <a:t>	</a:t>
            </a:r>
            <a:r>
              <a:rPr lang="en-US" b="1" dirty="0"/>
              <a:t>(Total of 20 ml per culture)</a:t>
            </a:r>
          </a:p>
          <a:p>
            <a:endParaRPr lang="en-US" dirty="0"/>
          </a:p>
          <a:p>
            <a:r>
              <a:rPr lang="en-US" b="1" dirty="0"/>
              <a:t>NEVER </a:t>
            </a:r>
            <a:r>
              <a:rPr lang="en-US" dirty="0"/>
              <a:t>draw multiple blood culture samples from the same venipuncture site</a:t>
            </a:r>
          </a:p>
          <a:p>
            <a:endParaRPr lang="en-US" dirty="0"/>
          </a:p>
          <a:p>
            <a:r>
              <a:rPr lang="en-US" b="1" dirty="0"/>
              <a:t>NEVER</a:t>
            </a:r>
            <a:r>
              <a:rPr lang="en-US" dirty="0"/>
              <a:t> use separate venipuncture sites for inoculating an aerobic and an anaerobic blood culture bottle. Each bottle must be inoculated from the same collection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14D7849-2279-752B-17E3-37A133426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Blood Cultures</a:t>
            </a:r>
            <a:br>
              <a:rPr lang="en-US" dirty="0"/>
            </a:br>
            <a:r>
              <a:rPr lang="en-US" dirty="0"/>
              <a:t>Sample size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8CBD4C-84AD-D20F-2B7F-1DA48AAC9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5061" y="1733477"/>
            <a:ext cx="1902117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7155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E2E683B-2DEC-1EF8-DA05-5F4D3D6AD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400" dirty="0"/>
              <a:t>2 Piece Blood Collection Device </a:t>
            </a:r>
            <a:br>
              <a:rPr lang="en-US" sz="1800" dirty="0"/>
            </a:br>
            <a:r>
              <a:rPr lang="en-US" sz="1400" dirty="0"/>
              <a:t>Dual Purpose: </a:t>
            </a:r>
            <a:br>
              <a:rPr lang="en-US" sz="1400" dirty="0"/>
            </a:br>
            <a:r>
              <a:rPr lang="en-US" sz="1400" dirty="0"/>
              <a:t>For regular lab tubes and blood cultures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1884EA-FDCF-2708-1E53-849B27492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233" y="891215"/>
            <a:ext cx="6791533" cy="38347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5CE598-9A9C-E385-603D-D92B85127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8507" y="1682105"/>
            <a:ext cx="1115665" cy="10425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31BE67-AAF8-9426-4E49-093AEBF31E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1024" y="3515501"/>
            <a:ext cx="1112930" cy="110272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9EC7102-A779-9B05-4832-825A76FF37A2}"/>
              </a:ext>
            </a:extLst>
          </p:cNvPr>
          <p:cNvCxnSpPr>
            <a:cxnSpLocks/>
          </p:cNvCxnSpPr>
          <p:nvPr/>
        </p:nvCxnSpPr>
        <p:spPr>
          <a:xfrm flipH="1">
            <a:off x="4571999" y="2072201"/>
            <a:ext cx="1276214" cy="2490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B44FE7C-0B04-8108-83E0-CE48059174BD}"/>
              </a:ext>
            </a:extLst>
          </p:cNvPr>
          <p:cNvCxnSpPr>
            <a:cxnSpLocks/>
          </p:cNvCxnSpPr>
          <p:nvPr/>
        </p:nvCxnSpPr>
        <p:spPr>
          <a:xfrm flipH="1" flipV="1">
            <a:off x="4571999" y="3835217"/>
            <a:ext cx="1106508" cy="4170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05219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E2E683B-2DEC-1EF8-DA05-5F4D3D6AD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400" dirty="0"/>
              <a:t>2- Piece Blood Collection Device </a:t>
            </a:r>
            <a:br>
              <a:rPr lang="en-US" sz="1400" dirty="0"/>
            </a:br>
            <a:r>
              <a:rPr lang="en-US" sz="1400" dirty="0"/>
              <a:t>Angel Wing transfer device: Female adapter</a:t>
            </a:r>
            <a:br>
              <a:rPr lang="en-US" sz="1400" dirty="0"/>
            </a:br>
            <a:r>
              <a:rPr lang="en-US" sz="1400" dirty="0"/>
              <a:t>For blood cultures and regular lab tubes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1884EA-FDCF-2708-1E53-849B27492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233" y="891215"/>
            <a:ext cx="6791533" cy="38347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5CE598-9A9C-E385-603D-D92B85127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8507" y="1682105"/>
            <a:ext cx="1115665" cy="10425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31BE67-AAF8-9426-4E49-093AEBF31E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1024" y="3515501"/>
            <a:ext cx="1112930" cy="110272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9EC7102-A779-9B05-4832-825A76FF37A2}"/>
              </a:ext>
            </a:extLst>
          </p:cNvPr>
          <p:cNvCxnSpPr>
            <a:cxnSpLocks/>
          </p:cNvCxnSpPr>
          <p:nvPr/>
        </p:nvCxnSpPr>
        <p:spPr>
          <a:xfrm flipH="1">
            <a:off x="4571999" y="2072201"/>
            <a:ext cx="1276214" cy="2490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B44FE7C-0B04-8108-83E0-CE48059174BD}"/>
              </a:ext>
            </a:extLst>
          </p:cNvPr>
          <p:cNvCxnSpPr>
            <a:cxnSpLocks/>
          </p:cNvCxnSpPr>
          <p:nvPr/>
        </p:nvCxnSpPr>
        <p:spPr>
          <a:xfrm flipH="1" flipV="1">
            <a:off x="4571999" y="3966786"/>
            <a:ext cx="1106508" cy="28549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26154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8B54342-66DE-7E1E-E941-A5EC200517B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/>
              <a:t>Short Draws:</a:t>
            </a:r>
          </a:p>
          <a:p>
            <a:r>
              <a:rPr lang="en-US" dirty="0"/>
              <a:t>If &lt;10 </a:t>
            </a:r>
            <a:r>
              <a:rPr lang="en-US" dirty="0" err="1"/>
              <a:t>mls</a:t>
            </a:r>
            <a:r>
              <a:rPr lang="en-US" dirty="0"/>
              <a:t> of blood is collected from an adult, </a:t>
            </a:r>
            <a:r>
              <a:rPr lang="en-US" b="1" dirty="0"/>
              <a:t>inoculate the aerobic bottle</a:t>
            </a:r>
          </a:p>
          <a:p>
            <a:r>
              <a:rPr lang="en-US" dirty="0"/>
              <a:t>If a second venipuncture also yields a short draw, </a:t>
            </a:r>
            <a:r>
              <a:rPr lang="en-US" b="1" dirty="0"/>
              <a:t>inoculate another aerobic bottle</a:t>
            </a:r>
          </a:p>
          <a:p>
            <a:r>
              <a:rPr lang="en-US" dirty="0"/>
              <a:t>A third short draw may be placed in an aerobic or an anaerobic bottle</a:t>
            </a:r>
          </a:p>
          <a:p>
            <a:pPr marL="342900" lvl="1" indent="0">
              <a:buNone/>
            </a:pPr>
            <a:r>
              <a:rPr lang="en-US" b="1" dirty="0"/>
              <a:t>REMEMBER: </a:t>
            </a:r>
            <a:r>
              <a:rPr lang="en-US" dirty="0"/>
              <a:t>The important variable is the </a:t>
            </a:r>
            <a:r>
              <a:rPr lang="en-US" b="1" dirty="0"/>
              <a:t>VOLUME</a:t>
            </a:r>
            <a:r>
              <a:rPr lang="en-US" dirty="0"/>
              <a:t> of blood cultured</a:t>
            </a:r>
          </a:p>
          <a:p>
            <a:pPr marL="342900" lvl="1" indent="0">
              <a:buNone/>
            </a:pPr>
            <a:r>
              <a:rPr lang="en-US" dirty="0"/>
              <a:t>Aerobic bottles generally have a </a:t>
            </a:r>
            <a:r>
              <a:rPr lang="en-US" b="1" dirty="0"/>
              <a:t>higher yield </a:t>
            </a:r>
            <a:r>
              <a:rPr lang="en-US" dirty="0"/>
              <a:t>of organisms than anaerobic bottles</a:t>
            </a:r>
          </a:p>
          <a:p>
            <a:pPr marL="342900" lvl="1" indent="0">
              <a:buNone/>
            </a:pPr>
            <a:r>
              <a:rPr lang="en-US" dirty="0"/>
              <a:t>Most organisms recovered from blood cultures are </a:t>
            </a:r>
            <a:r>
              <a:rPr lang="en-US" b="1" dirty="0"/>
              <a:t>facultative</a:t>
            </a:r>
            <a:r>
              <a:rPr lang="en-US" dirty="0"/>
              <a:t> (can grow aerobically or anaerobically)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0183AE-80C0-7D95-C78F-C885AD78659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FontTx/>
              <a:buNone/>
              <a:defRPr/>
            </a:pPr>
            <a:r>
              <a:rPr lang="en-US" sz="2400" b="1" dirty="0">
                <a:cs typeface="Calibri" pitchFamily="34" charset="0"/>
              </a:rPr>
              <a:t>Use of indwelling catheters:</a:t>
            </a:r>
            <a:endParaRPr lang="en-US" sz="2400" dirty="0">
              <a:cs typeface="Calibri" pitchFamily="34" charset="0"/>
            </a:endParaRPr>
          </a:p>
          <a:p>
            <a:pPr>
              <a:defRPr/>
            </a:pPr>
            <a:r>
              <a:rPr lang="en-US" sz="2400" dirty="0">
                <a:cs typeface="Calibri" pitchFamily="34" charset="0"/>
              </a:rPr>
              <a:t>Obtaining blood through indwelling lines should be </a:t>
            </a:r>
            <a:r>
              <a:rPr lang="en-US" sz="2400" b="1" i="1" dirty="0">
                <a:cs typeface="Calibri" pitchFamily="34" charset="0"/>
              </a:rPr>
              <a:t>discouraged</a:t>
            </a:r>
          </a:p>
          <a:p>
            <a:pPr>
              <a:defRPr/>
            </a:pPr>
            <a:endParaRPr lang="en-US" sz="2400" b="1" dirty="0">
              <a:cs typeface="Calibri" pitchFamily="34" charset="0"/>
            </a:endParaRPr>
          </a:p>
          <a:p>
            <a:pPr marL="0" indent="0">
              <a:buFontTx/>
              <a:buNone/>
              <a:defRPr/>
            </a:pPr>
            <a:r>
              <a:rPr lang="en-US" sz="2400" i="1" dirty="0">
                <a:cs typeface="Calibri" pitchFamily="34" charset="0"/>
              </a:rPr>
              <a:t>Significantly increased risk of recovering skin organisms and access port contaminants if an intravascular catheter is used for collection </a:t>
            </a:r>
          </a:p>
          <a:p>
            <a:pPr marL="0" indent="0">
              <a:buFontTx/>
              <a:buNone/>
              <a:defRPr/>
            </a:pPr>
            <a:endParaRPr lang="en-US" sz="2400" i="1" dirty="0">
              <a:cs typeface="Calibri" pitchFamily="34" charset="0"/>
            </a:endParaRPr>
          </a:p>
          <a:p>
            <a:pPr>
              <a:defRPr/>
            </a:pPr>
            <a:r>
              <a:rPr lang="en-US" sz="2400" dirty="0">
                <a:cs typeface="Calibri" pitchFamily="34" charset="0"/>
              </a:rPr>
              <a:t>If a blood culture is collected through an intravenous catheter, a </a:t>
            </a:r>
            <a:r>
              <a:rPr lang="en-US" sz="2400" b="1" u="sng" dirty="0">
                <a:cs typeface="Calibri" pitchFamily="34" charset="0"/>
              </a:rPr>
              <a:t>second blood culture should be collected</a:t>
            </a:r>
            <a:r>
              <a:rPr lang="en-US" sz="2400" b="1" dirty="0">
                <a:cs typeface="Calibri" pitchFamily="34" charset="0"/>
              </a:rPr>
              <a:t> </a:t>
            </a:r>
            <a:r>
              <a:rPr lang="en-US" sz="2400" b="1" u="sng" dirty="0">
                <a:cs typeface="Calibri" pitchFamily="34" charset="0"/>
              </a:rPr>
              <a:t>by venipuncture</a:t>
            </a:r>
            <a:r>
              <a:rPr lang="en-US" sz="2400" dirty="0">
                <a:cs typeface="Calibri" pitchFamily="34" charset="0"/>
              </a:rPr>
              <a:t> at a properly decontaminated skin site for comparison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F55A7AA-C1F6-41A8-8DD0-272F021DF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Blood Cultures</a:t>
            </a:r>
            <a:br>
              <a:rPr lang="en-US" dirty="0"/>
            </a:br>
            <a:r>
              <a:rPr lang="en-US" sz="1800" dirty="0"/>
              <a:t>Special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9281915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7EE9BE-C83A-5119-79D2-4D1BA6F14B6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Pediatric bottles are designed to accommodate up to </a:t>
            </a:r>
            <a:r>
              <a:rPr lang="en-US" dirty="0">
                <a:solidFill>
                  <a:srgbClr val="0070C0"/>
                </a:solidFill>
              </a:rPr>
              <a:t>4 ml </a:t>
            </a:r>
            <a:r>
              <a:rPr lang="en-US" dirty="0"/>
              <a:t>of blood</a:t>
            </a:r>
          </a:p>
          <a:p>
            <a:endParaRPr lang="en-US" dirty="0"/>
          </a:p>
          <a:p>
            <a:r>
              <a:rPr lang="en-US" dirty="0"/>
              <a:t>Level of bacteremia (the  # of organisms/ml of blood) is usually greater in children than in adults </a:t>
            </a:r>
          </a:p>
          <a:p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NEVER USE PEDIATRIC BLOOD CULTURE BOTTLES FOR ADULT SPECIMENS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44A26E2-579F-77E0-5D4C-8F2551FBA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Blood Cultures</a:t>
            </a:r>
            <a:br>
              <a:rPr lang="en-US" dirty="0"/>
            </a:br>
            <a:r>
              <a:rPr lang="en-US" dirty="0"/>
              <a:t>Pediatric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0AAD63F-E72E-CE6A-A7D8-AE1A7E2D04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1712228"/>
              </p:ext>
            </p:extLst>
          </p:nvPr>
        </p:nvGraphicFramePr>
        <p:xfrm>
          <a:off x="4644365" y="2162230"/>
          <a:ext cx="4191000" cy="2459038"/>
        </p:xfrm>
        <a:graphic>
          <a:graphicData uri="http://schemas.openxmlformats.org/drawingml/2006/table">
            <a:tbl>
              <a:tblPr/>
              <a:tblGrid>
                <a:gridCol w="1422400">
                  <a:extLst>
                    <a:ext uri="{9D8B030D-6E8A-4147-A177-3AD203B41FA5}">
                      <a16:colId xmlns:a16="http://schemas.microsoft.com/office/drawing/2014/main" val="277033206"/>
                    </a:ext>
                  </a:extLst>
                </a:gridCol>
                <a:gridCol w="1543050">
                  <a:extLst>
                    <a:ext uri="{9D8B030D-6E8A-4147-A177-3AD203B41FA5}">
                      <a16:colId xmlns:a16="http://schemas.microsoft.com/office/drawing/2014/main" val="3032671548"/>
                    </a:ext>
                  </a:extLst>
                </a:gridCol>
                <a:gridCol w="1225550">
                  <a:extLst>
                    <a:ext uri="{9D8B030D-6E8A-4147-A177-3AD203B41FA5}">
                      <a16:colId xmlns:a16="http://schemas.microsoft.com/office/drawing/2014/main" val="2787821372"/>
                    </a:ext>
                  </a:extLst>
                </a:gridCol>
              </a:tblGrid>
              <a:tr h="1027113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Weight of patient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(Kg)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Weight of patient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(Lb)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Minimum 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volume per bottle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2188631"/>
                  </a:ext>
                </a:extLst>
              </a:tr>
              <a:tr h="479425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&lt;1.0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 ml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1284375"/>
                  </a:ext>
                </a:extLst>
              </a:tr>
              <a:tr h="47625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1.5-3.9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2.3-8.6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1.5 ml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0169585"/>
                  </a:ext>
                </a:extLst>
              </a:tr>
              <a:tr h="47625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4.0-13.9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8.7-30.6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3.0 ml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5435570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704C546C-396D-194F-1B3E-529C096E4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9723" y="1257713"/>
            <a:ext cx="4115157" cy="9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64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D5AF6B2-E798-9A19-701B-8528B5C324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You have completed reviewing the content for the 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0070C0"/>
                </a:solidFill>
              </a:rPr>
              <a:t>“Blood Specimen Collection” </a:t>
            </a:r>
            <a:r>
              <a:rPr lang="en-US" dirty="0"/>
              <a:t>course.  </a:t>
            </a:r>
          </a:p>
          <a:p>
            <a:pPr algn="ctr"/>
            <a:endParaRPr lang="en-US" dirty="0"/>
          </a:p>
          <a:p>
            <a:pPr marL="0" indent="0" algn="ctr">
              <a:buNone/>
            </a:pPr>
            <a:r>
              <a:rPr lang="en-US" dirty="0"/>
              <a:t>You </a:t>
            </a:r>
            <a:r>
              <a:rPr lang="en-US" u="sng" dirty="0">
                <a:solidFill>
                  <a:srgbClr val="FF0000"/>
                </a:solidFill>
              </a:rPr>
              <a:t>must complete </a:t>
            </a:r>
            <a:r>
              <a:rPr lang="en-US" dirty="0"/>
              <a:t>the Exam developed for this course.  </a:t>
            </a:r>
          </a:p>
          <a:p>
            <a:pPr algn="ctr"/>
            <a:endParaRPr lang="en-US" dirty="0"/>
          </a:p>
          <a:p>
            <a:pPr marL="0" indent="0" algn="ctr">
              <a:buNone/>
            </a:pPr>
            <a:r>
              <a:rPr lang="en-US" sz="1600" u="sng" dirty="0">
                <a:solidFill>
                  <a:srgbClr val="FF0000"/>
                </a:solidFill>
              </a:rPr>
              <a:t>Note</a:t>
            </a:r>
            <a:r>
              <a:rPr lang="en-US" sz="1600" dirty="0"/>
              <a:t>:  you may continue to review this course until you are confident about your knowledge of the content.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C62C575-55CF-13A8-6CE6-B04994D83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 to Ensure Compliance:</a:t>
            </a:r>
          </a:p>
        </p:txBody>
      </p:sp>
    </p:spTree>
    <p:extLst>
      <p:ext uri="{BB962C8B-B14F-4D97-AF65-F5344CB8AC3E}">
        <p14:creationId xmlns:p14="http://schemas.microsoft.com/office/powerpoint/2010/main" val="4022833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C8E51B-9504-E143-EB93-5200B52E7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43" y="910000"/>
            <a:ext cx="7287114" cy="392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4922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61E998-F07B-4394-20A6-25D300FC0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327" y="769068"/>
            <a:ext cx="5943346" cy="434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3346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3EFE8A2-AF5C-1E5A-3BEC-EC294B5576F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sz="2400" dirty="0">
                <a:effectLst/>
              </a:rPr>
              <a:t>Collection type </a:t>
            </a:r>
          </a:p>
          <a:p>
            <a:pPr eaLnBrk="1" hangingPunct="1">
              <a:defRPr/>
            </a:pPr>
            <a:r>
              <a:rPr lang="en-US" sz="2400" dirty="0">
                <a:effectLst/>
              </a:rPr>
              <a:t>Transport instructions </a:t>
            </a:r>
          </a:p>
          <a:p>
            <a:pPr eaLnBrk="1" hangingPunct="1">
              <a:defRPr/>
            </a:pPr>
            <a:r>
              <a:rPr lang="en-US" sz="2400" dirty="0">
                <a:effectLst/>
              </a:rPr>
              <a:t>Storage Instructions </a:t>
            </a:r>
          </a:p>
          <a:p>
            <a:pPr eaLnBrk="1" hangingPunct="1">
              <a:defRPr/>
            </a:pPr>
            <a:r>
              <a:rPr lang="en-US" sz="2400" dirty="0">
                <a:effectLst/>
              </a:rPr>
              <a:t>Causes for Rejection </a:t>
            </a:r>
          </a:p>
          <a:p>
            <a:pPr eaLnBrk="1" hangingPunct="1">
              <a:defRPr/>
            </a:pPr>
            <a:r>
              <a:rPr lang="en-US" sz="2400" dirty="0">
                <a:effectLst/>
              </a:rPr>
              <a:t>Normal Values–Reference Ranges</a:t>
            </a:r>
          </a:p>
          <a:p>
            <a:pPr eaLnBrk="1" hangingPunct="1">
              <a:defRPr/>
            </a:pPr>
            <a:r>
              <a:rPr lang="en-US" sz="2400" dirty="0">
                <a:effectLst/>
              </a:rPr>
              <a:t>Critical Values </a:t>
            </a:r>
          </a:p>
          <a:p>
            <a:pPr eaLnBrk="1" hangingPunct="1">
              <a:defRPr/>
            </a:pPr>
            <a:r>
              <a:rPr lang="en-US" sz="2400" dirty="0">
                <a:effectLst/>
              </a:rPr>
              <a:t>Test Limitations 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5618D-9A5C-765B-1B54-A185DFD4291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eaLnBrk="1" hangingPunct="1"/>
            <a:r>
              <a:rPr lang="en-US" sz="2400" dirty="0">
                <a:effectLst/>
              </a:rPr>
              <a:t>Lab where test is performed</a:t>
            </a:r>
          </a:p>
          <a:p>
            <a:pPr eaLnBrk="1" hangingPunct="1"/>
            <a:r>
              <a:rPr lang="en-US" sz="2400" dirty="0">
                <a:effectLst/>
              </a:rPr>
              <a:t>Availability </a:t>
            </a:r>
          </a:p>
          <a:p>
            <a:pPr eaLnBrk="1" hangingPunct="1"/>
            <a:r>
              <a:rPr lang="en-US" sz="2400" dirty="0">
                <a:effectLst/>
              </a:rPr>
              <a:t>Turn around Time (TAT) </a:t>
            </a:r>
          </a:p>
          <a:p>
            <a:pPr eaLnBrk="1" hangingPunct="1"/>
            <a:r>
              <a:rPr lang="en-US" sz="2400" dirty="0">
                <a:effectLst/>
              </a:rPr>
              <a:t>Special Instructions </a:t>
            </a:r>
          </a:p>
          <a:p>
            <a:pPr eaLnBrk="1" hangingPunct="1"/>
            <a:r>
              <a:rPr lang="en-US" sz="2400" dirty="0">
                <a:effectLst/>
              </a:rPr>
              <a:t>Specimen type </a:t>
            </a:r>
          </a:p>
          <a:p>
            <a:pPr eaLnBrk="1" hangingPunct="1"/>
            <a:r>
              <a:rPr lang="en-US" sz="2400" dirty="0">
                <a:effectLst/>
              </a:rPr>
              <a:t>Volume of sample</a:t>
            </a:r>
          </a:p>
          <a:p>
            <a:pPr eaLnBrk="1" hangingPunct="1"/>
            <a:r>
              <a:rPr lang="en-US" sz="2400" dirty="0">
                <a:effectLst/>
              </a:rPr>
              <a:t>Minimum volume needed</a:t>
            </a:r>
          </a:p>
          <a:p>
            <a:pPr eaLnBrk="1" hangingPunct="1"/>
            <a:r>
              <a:rPr lang="en-US" sz="2400" dirty="0">
                <a:effectLst/>
              </a:rPr>
              <a:t>Collection container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CAC6B49-0B60-4035-508F-9E620AEAC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effectLst/>
              </a:rPr>
              <a:t>Lab test information provided: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0626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9FBB2B9-34A3-BBB0-647F-C12DFC3590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Over 80% of the objective information used in diagnosis and treatment decisions for patients comes from laboratory testing! </a:t>
            </a:r>
          </a:p>
          <a:p>
            <a:pPr eaLnBrk="1" hangingPunct="1">
              <a:buFontTx/>
              <a:buNone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               </a:t>
            </a:r>
            <a:r>
              <a:rPr lang="en-US" sz="2400" u="sng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We play an important role in this process</a:t>
            </a:r>
          </a:p>
          <a:p>
            <a:pPr eaLnBrk="1" hangingPunct="1">
              <a:buFontTx/>
              <a:buNone/>
            </a:pPr>
            <a:endParaRPr lang="en-US" sz="2400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sz="2400" b="1" i="1" dirty="0">
                <a:solidFill>
                  <a:srgbClr val="33CC33"/>
                </a:solidFill>
                <a:latin typeface="Calibri" pitchFamily="34" charset="0"/>
                <a:cs typeface="Calibri" pitchFamily="34" charset="0"/>
              </a:rPr>
              <a:t>Accurate Patient Identification </a:t>
            </a:r>
            <a:r>
              <a:rPr lang="en-US" sz="2400" b="1" i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= </a:t>
            </a:r>
            <a:r>
              <a:rPr lang="en-US" sz="2400" b="1" i="1" dirty="0">
                <a:solidFill>
                  <a:srgbClr val="33CC33"/>
                </a:solidFill>
                <a:latin typeface="Calibri" pitchFamily="34" charset="0"/>
                <a:cs typeface="Calibri" pitchFamily="34" charset="0"/>
              </a:rPr>
              <a:t>Timely Results</a:t>
            </a:r>
          </a:p>
          <a:p>
            <a:pPr algn="ctr" eaLnBrk="1" hangingPunct="1">
              <a:buFontTx/>
              <a:buNone/>
            </a:pPr>
            <a:r>
              <a:rPr lang="en-US" sz="2400" b="1" i="1" dirty="0">
                <a:solidFill>
                  <a:srgbClr val="3333FF"/>
                </a:solidFill>
                <a:latin typeface="Calibri" pitchFamily="34" charset="0"/>
                <a:cs typeface="Calibri" pitchFamily="34" charset="0"/>
              </a:rPr>
              <a:t>   </a:t>
            </a:r>
            <a:r>
              <a:rPr lang="en-US" sz="2400" b="1" i="1" dirty="0">
                <a:solidFill>
                  <a:srgbClr val="33CC33"/>
                </a:solidFill>
                <a:latin typeface="Calibri" pitchFamily="34" charset="0"/>
                <a:cs typeface="Calibri" pitchFamily="34" charset="0"/>
              </a:rPr>
              <a:t>Quality Lab Sample </a:t>
            </a:r>
            <a:r>
              <a:rPr lang="en-US" sz="2400" b="1" i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=</a:t>
            </a:r>
            <a:r>
              <a:rPr lang="en-US" sz="2400" b="1" i="1" dirty="0">
                <a:solidFill>
                  <a:srgbClr val="33CC33"/>
                </a:solidFill>
                <a:latin typeface="Calibri" pitchFamily="34" charset="0"/>
                <a:cs typeface="Calibri" pitchFamily="34" charset="0"/>
              </a:rPr>
              <a:t> Quality Test Result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A924F2-B59F-7DD9-F66F-2F0B5D249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Lab Specimen Collection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1572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333332"/>
      </a:dk1>
      <a:lt1>
        <a:srgbClr val="FFFFFF"/>
      </a:lt1>
      <a:dk2>
        <a:srgbClr val="00A1AD"/>
      </a:dk2>
      <a:lt2>
        <a:srgbClr val="FEFFFE"/>
      </a:lt2>
      <a:accent1>
        <a:srgbClr val="00ABB6"/>
      </a:accent1>
      <a:accent2>
        <a:srgbClr val="CC327C"/>
      </a:accent2>
      <a:accent3>
        <a:srgbClr val="B9C668"/>
      </a:accent3>
      <a:accent4>
        <a:srgbClr val="EFBB36"/>
      </a:accent4>
      <a:accent5>
        <a:srgbClr val="00647B"/>
      </a:accent5>
      <a:accent6>
        <a:srgbClr val="8D3838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1061</TotalTime>
  <Words>3511</Words>
  <Application>Microsoft Office PowerPoint</Application>
  <PresentationFormat>On-screen Show (16:9)</PresentationFormat>
  <Paragraphs>435</Paragraphs>
  <Slides>58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1" baseType="lpstr">
      <vt:lpstr>Arial</vt:lpstr>
      <vt:lpstr>Calibri</vt:lpstr>
      <vt:lpstr>Office Theme</vt:lpstr>
      <vt:lpstr>PowerPoint Presentation</vt:lpstr>
      <vt:lpstr> Course 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Lab test information provided:</vt:lpstr>
      <vt:lpstr>Lab Specimen Collection</vt:lpstr>
      <vt:lpstr>Impact of rejected blood samples</vt:lpstr>
      <vt:lpstr>Causes for Rejected Blood Specimens</vt:lpstr>
      <vt:lpstr>1. Hemolysis</vt:lpstr>
      <vt:lpstr>What Causes Hemolysis?</vt:lpstr>
      <vt:lpstr>2. Quantity Not Sufficient (QNS)</vt:lpstr>
      <vt:lpstr>PLEASE ENSURE ADEQUATE BLOOD VOLUME. </vt:lpstr>
      <vt:lpstr>3. Wrong Collection Tube</vt:lpstr>
      <vt:lpstr>Order of Draw</vt:lpstr>
      <vt:lpstr>To help you remember…</vt:lpstr>
      <vt:lpstr>4. Inaccurate paperwork</vt:lpstr>
      <vt:lpstr>Specimen Collection  Venipuncture Site Selection</vt:lpstr>
      <vt:lpstr>Specimen Collection  Venipuncture Site Selection</vt:lpstr>
      <vt:lpstr>Specimen Collection  Safe Puncture</vt:lpstr>
      <vt:lpstr>Specimen Collection Infection Control</vt:lpstr>
      <vt:lpstr>Specimen Collection  Proper Tourniquet Technique</vt:lpstr>
      <vt:lpstr>Specimen Collection  Proper Tourniquet Technique</vt:lpstr>
      <vt:lpstr>Specimen Collection  Venipuncture</vt:lpstr>
      <vt:lpstr>Specimen Collection  Cleansing the site</vt:lpstr>
      <vt:lpstr>Specimen Collection  Correct Needle Gauge for blood collection</vt:lpstr>
      <vt:lpstr>Blood Collection Device Safety Products</vt:lpstr>
      <vt:lpstr>Red tipped transfer device for  syringe draws</vt:lpstr>
      <vt:lpstr>Blue Tipped transfer device for direct line draws</vt:lpstr>
      <vt:lpstr>Push Button Butterfly with  pre-attached Vacutainer </vt:lpstr>
      <vt:lpstr>BD Eclipse Needle with pre-attached transfer device</vt:lpstr>
      <vt:lpstr>Specimen Collection  Proper Needle Insertion</vt:lpstr>
      <vt:lpstr>Specimen Collection  Filling Collection Tubes</vt:lpstr>
      <vt:lpstr>Specimen Collection Sample Mixing</vt:lpstr>
      <vt:lpstr>Specimen Collection Post collection site care</vt:lpstr>
      <vt:lpstr>Specimen Collection Proper disposal of sharps</vt:lpstr>
      <vt:lpstr>Specimen Collection Avoid Needle Stick Injuries</vt:lpstr>
      <vt:lpstr>Specimen Collection Sample Labeling</vt:lpstr>
      <vt:lpstr>Specimen Collection Proper Specimen Identification</vt:lpstr>
      <vt:lpstr>Specimen Collection Sending the sample to Lab</vt:lpstr>
      <vt:lpstr>Specimen Collection Pediatric patients</vt:lpstr>
      <vt:lpstr>Specimen Collection OTHER BLOOD Collection TECHNIQUES </vt:lpstr>
      <vt:lpstr>Finger Stick </vt:lpstr>
      <vt:lpstr>Heel Stick</vt:lpstr>
      <vt:lpstr>ARTERIAL BLOOD GAS Site selection</vt:lpstr>
      <vt:lpstr>Arterial Blood Gas  Sample collection by authorized personnel ONLY</vt:lpstr>
      <vt:lpstr>ARTERIAL BLOOD GAS Post-Collection</vt:lpstr>
      <vt:lpstr>Arterial Line Draws Important considerations </vt:lpstr>
      <vt:lpstr>Blood Cultures Special Considerations</vt:lpstr>
      <vt:lpstr>Blood Cultures  Proper Skin Antisepsis Procedure</vt:lpstr>
      <vt:lpstr>Blood Cultures Sample size</vt:lpstr>
      <vt:lpstr>2 Piece Blood Collection Device  Dual Purpose:  For regular lab tubes and blood cultures</vt:lpstr>
      <vt:lpstr>2- Piece Blood Collection Device  Angel Wing transfer device: Female adapter For blood cultures and regular lab tubes</vt:lpstr>
      <vt:lpstr>Blood Cultures Special Considerations</vt:lpstr>
      <vt:lpstr>Blood Cultures Pediatric</vt:lpstr>
      <vt:lpstr>Next Steps to Ensure Compliance: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Fatemi, Hossein</dc:creator>
  <cp:lastModifiedBy>Jackson, Jacinta</cp:lastModifiedBy>
  <cp:revision>76</cp:revision>
  <dcterms:created xsi:type="dcterms:W3CDTF">2020-02-13T19:21:31Z</dcterms:created>
  <dcterms:modified xsi:type="dcterms:W3CDTF">2023-12-27T19:16:25Z</dcterms:modified>
</cp:coreProperties>
</file>