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F6C5D-07A3-42F5-B195-22890FB97C0E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6B8D4E65-F005-4791-AA23-4C4C8D1CF9BA}">
      <dgm:prSet/>
      <dgm:spPr/>
      <dgm:t>
        <a:bodyPr/>
        <a:lstStyle/>
        <a:p>
          <a:r>
            <a:rPr lang="en-US"/>
            <a:t>Log into Sunquest to Decant.</a:t>
          </a:r>
        </a:p>
      </dgm:t>
    </dgm:pt>
    <dgm:pt modelId="{C91365EE-0C5F-4303-AFBC-79C198C6A4B6}" type="parTrans" cxnId="{62132C3F-6525-424C-ACEC-F9A745AA8D53}">
      <dgm:prSet/>
      <dgm:spPr/>
      <dgm:t>
        <a:bodyPr/>
        <a:lstStyle/>
        <a:p>
          <a:endParaRPr lang="en-US"/>
        </a:p>
      </dgm:t>
    </dgm:pt>
    <dgm:pt modelId="{53711878-BFE9-4D4C-A658-2442D87ACA12}" type="sibTrans" cxnId="{62132C3F-6525-424C-ACEC-F9A745AA8D53}">
      <dgm:prSet/>
      <dgm:spPr/>
      <dgm:t>
        <a:bodyPr/>
        <a:lstStyle/>
        <a:p>
          <a:endParaRPr lang="en-US"/>
        </a:p>
      </dgm:t>
    </dgm:pt>
    <dgm:pt modelId="{211172D2-9D0B-4A60-B4D3-C937961071F7}">
      <dgm:prSet/>
      <dgm:spPr/>
      <dgm:t>
        <a:bodyPr/>
        <a:lstStyle/>
        <a:p>
          <a:r>
            <a:rPr lang="en-US" dirty="0"/>
            <a:t>Decanting is creating a “child” tube label (aliquot tube) for all specimens that must be aliquoted. </a:t>
          </a:r>
        </a:p>
      </dgm:t>
    </dgm:pt>
    <dgm:pt modelId="{BE536BEC-F254-4CA7-AF43-C226F9DD957B}" type="parTrans" cxnId="{62D5F09A-4BED-4E47-934B-F2310F334323}">
      <dgm:prSet/>
      <dgm:spPr/>
      <dgm:t>
        <a:bodyPr/>
        <a:lstStyle/>
        <a:p>
          <a:endParaRPr lang="en-US"/>
        </a:p>
      </dgm:t>
    </dgm:pt>
    <dgm:pt modelId="{92192696-0EEC-4C4F-BF89-511FD111D2B0}" type="sibTrans" cxnId="{62D5F09A-4BED-4E47-934B-F2310F334323}">
      <dgm:prSet/>
      <dgm:spPr/>
      <dgm:t>
        <a:bodyPr/>
        <a:lstStyle/>
        <a:p>
          <a:endParaRPr lang="en-US"/>
        </a:p>
      </dgm:t>
    </dgm:pt>
    <dgm:pt modelId="{970EE590-9A49-4E83-9F1E-53F27432CCB1}" type="pres">
      <dgm:prSet presAssocID="{E1AF6C5D-07A3-42F5-B195-22890FB97C0E}" presName="vert0" presStyleCnt="0">
        <dgm:presLayoutVars>
          <dgm:dir/>
          <dgm:animOne val="branch"/>
          <dgm:animLvl val="lvl"/>
        </dgm:presLayoutVars>
      </dgm:prSet>
      <dgm:spPr/>
    </dgm:pt>
    <dgm:pt modelId="{D74155B8-6304-49EF-805B-EFDBF96CAB12}" type="pres">
      <dgm:prSet presAssocID="{6B8D4E65-F005-4791-AA23-4C4C8D1CF9BA}" presName="thickLine" presStyleLbl="alignNode1" presStyleIdx="0" presStyleCnt="2"/>
      <dgm:spPr/>
    </dgm:pt>
    <dgm:pt modelId="{F3673A31-CCB9-4E38-90CF-EB8ADC6183DF}" type="pres">
      <dgm:prSet presAssocID="{6B8D4E65-F005-4791-AA23-4C4C8D1CF9BA}" presName="horz1" presStyleCnt="0"/>
      <dgm:spPr/>
    </dgm:pt>
    <dgm:pt modelId="{BDBB487B-1335-4FF9-B121-ED09F9652A66}" type="pres">
      <dgm:prSet presAssocID="{6B8D4E65-F005-4791-AA23-4C4C8D1CF9BA}" presName="tx1" presStyleLbl="revTx" presStyleIdx="0" presStyleCnt="2"/>
      <dgm:spPr/>
    </dgm:pt>
    <dgm:pt modelId="{4533E31F-5C54-4BD5-8858-029DF6712E0D}" type="pres">
      <dgm:prSet presAssocID="{6B8D4E65-F005-4791-AA23-4C4C8D1CF9BA}" presName="vert1" presStyleCnt="0"/>
      <dgm:spPr/>
    </dgm:pt>
    <dgm:pt modelId="{6378334E-DFD7-4342-BF00-F57DF2472B4C}" type="pres">
      <dgm:prSet presAssocID="{211172D2-9D0B-4A60-B4D3-C937961071F7}" presName="thickLine" presStyleLbl="alignNode1" presStyleIdx="1" presStyleCnt="2"/>
      <dgm:spPr/>
    </dgm:pt>
    <dgm:pt modelId="{6A22BAF8-AB0A-4823-850E-E4E99B2289A7}" type="pres">
      <dgm:prSet presAssocID="{211172D2-9D0B-4A60-B4D3-C937961071F7}" presName="horz1" presStyleCnt="0"/>
      <dgm:spPr/>
    </dgm:pt>
    <dgm:pt modelId="{3C6DA163-F7C6-4E4E-8B96-92B64003E442}" type="pres">
      <dgm:prSet presAssocID="{211172D2-9D0B-4A60-B4D3-C937961071F7}" presName="tx1" presStyleLbl="revTx" presStyleIdx="1" presStyleCnt="2"/>
      <dgm:spPr/>
    </dgm:pt>
    <dgm:pt modelId="{FDFAD12B-F5A4-4A9A-B4A8-68487BA57CF7}" type="pres">
      <dgm:prSet presAssocID="{211172D2-9D0B-4A60-B4D3-C937961071F7}" presName="vert1" presStyleCnt="0"/>
      <dgm:spPr/>
    </dgm:pt>
  </dgm:ptLst>
  <dgm:cxnLst>
    <dgm:cxn modelId="{70D1CD29-FA9D-4FA9-A70B-E167C4BE73C2}" type="presOf" srcId="{E1AF6C5D-07A3-42F5-B195-22890FB97C0E}" destId="{970EE590-9A49-4E83-9F1E-53F27432CCB1}" srcOrd="0" destOrd="0" presId="urn:microsoft.com/office/officeart/2008/layout/LinedList"/>
    <dgm:cxn modelId="{62132C3F-6525-424C-ACEC-F9A745AA8D53}" srcId="{E1AF6C5D-07A3-42F5-B195-22890FB97C0E}" destId="{6B8D4E65-F005-4791-AA23-4C4C8D1CF9BA}" srcOrd="0" destOrd="0" parTransId="{C91365EE-0C5F-4303-AFBC-79C198C6A4B6}" sibTransId="{53711878-BFE9-4D4C-A658-2442D87ACA12}"/>
    <dgm:cxn modelId="{62D5F09A-4BED-4E47-934B-F2310F334323}" srcId="{E1AF6C5D-07A3-42F5-B195-22890FB97C0E}" destId="{211172D2-9D0B-4A60-B4D3-C937961071F7}" srcOrd="1" destOrd="0" parTransId="{BE536BEC-F254-4CA7-AF43-C226F9DD957B}" sibTransId="{92192696-0EEC-4C4F-BF89-511FD111D2B0}"/>
    <dgm:cxn modelId="{409CE9CD-2978-431A-ACAB-635826FDCC68}" type="presOf" srcId="{211172D2-9D0B-4A60-B4D3-C937961071F7}" destId="{3C6DA163-F7C6-4E4E-8B96-92B64003E442}" srcOrd="0" destOrd="0" presId="urn:microsoft.com/office/officeart/2008/layout/LinedList"/>
    <dgm:cxn modelId="{E5E46DF9-309F-46BE-AFCF-F6AC093EF7D6}" type="presOf" srcId="{6B8D4E65-F005-4791-AA23-4C4C8D1CF9BA}" destId="{BDBB487B-1335-4FF9-B121-ED09F9652A66}" srcOrd="0" destOrd="0" presId="urn:microsoft.com/office/officeart/2008/layout/LinedList"/>
    <dgm:cxn modelId="{E7E37394-F774-4124-951B-A9CC70E0B09E}" type="presParOf" srcId="{970EE590-9A49-4E83-9F1E-53F27432CCB1}" destId="{D74155B8-6304-49EF-805B-EFDBF96CAB12}" srcOrd="0" destOrd="0" presId="urn:microsoft.com/office/officeart/2008/layout/LinedList"/>
    <dgm:cxn modelId="{D0107BD6-6E4C-429D-9595-11201688D048}" type="presParOf" srcId="{970EE590-9A49-4E83-9F1E-53F27432CCB1}" destId="{F3673A31-CCB9-4E38-90CF-EB8ADC6183DF}" srcOrd="1" destOrd="0" presId="urn:microsoft.com/office/officeart/2008/layout/LinedList"/>
    <dgm:cxn modelId="{359F117C-5010-464C-9686-294F73761503}" type="presParOf" srcId="{F3673A31-CCB9-4E38-90CF-EB8ADC6183DF}" destId="{BDBB487B-1335-4FF9-B121-ED09F9652A66}" srcOrd="0" destOrd="0" presId="urn:microsoft.com/office/officeart/2008/layout/LinedList"/>
    <dgm:cxn modelId="{8EA169CC-787E-46D9-B642-D6FD5A39D208}" type="presParOf" srcId="{F3673A31-CCB9-4E38-90CF-EB8ADC6183DF}" destId="{4533E31F-5C54-4BD5-8858-029DF6712E0D}" srcOrd="1" destOrd="0" presId="urn:microsoft.com/office/officeart/2008/layout/LinedList"/>
    <dgm:cxn modelId="{B7456D73-0730-4309-B5E3-603959EB2EEA}" type="presParOf" srcId="{970EE590-9A49-4E83-9F1E-53F27432CCB1}" destId="{6378334E-DFD7-4342-BF00-F57DF2472B4C}" srcOrd="2" destOrd="0" presId="urn:microsoft.com/office/officeart/2008/layout/LinedList"/>
    <dgm:cxn modelId="{6584F89B-4046-4EC9-B6BD-989DA4AA87A5}" type="presParOf" srcId="{970EE590-9A49-4E83-9F1E-53F27432CCB1}" destId="{6A22BAF8-AB0A-4823-850E-E4E99B2289A7}" srcOrd="3" destOrd="0" presId="urn:microsoft.com/office/officeart/2008/layout/LinedList"/>
    <dgm:cxn modelId="{98FF0D54-09A9-41FB-B81E-C7B09422B9F4}" type="presParOf" srcId="{6A22BAF8-AB0A-4823-850E-E4E99B2289A7}" destId="{3C6DA163-F7C6-4E4E-8B96-92B64003E442}" srcOrd="0" destOrd="0" presId="urn:microsoft.com/office/officeart/2008/layout/LinedList"/>
    <dgm:cxn modelId="{14D52FE1-8D24-46DA-9B49-C6269BE8A250}" type="presParOf" srcId="{6A22BAF8-AB0A-4823-850E-E4E99B2289A7}" destId="{FDFAD12B-F5A4-4A9A-B4A8-68487BA57CF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155B8-6304-49EF-805B-EFDBF96CAB12}">
      <dsp:nvSpPr>
        <dsp:cNvPr id="0" name=""/>
        <dsp:cNvSpPr/>
      </dsp:nvSpPr>
      <dsp:spPr>
        <a:xfrm>
          <a:off x="0" y="0"/>
          <a:ext cx="651360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B487B-1335-4FF9-B121-ED09F9652A66}">
      <dsp:nvSpPr>
        <dsp:cNvPr id="0" name=""/>
        <dsp:cNvSpPr/>
      </dsp:nvSpPr>
      <dsp:spPr>
        <a:xfrm>
          <a:off x="0" y="0"/>
          <a:ext cx="6513603" cy="2942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Log into Sunquest to Decant.</a:t>
          </a:r>
        </a:p>
      </dsp:txBody>
      <dsp:txXfrm>
        <a:off x="0" y="0"/>
        <a:ext cx="6513603" cy="2942713"/>
      </dsp:txXfrm>
    </dsp:sp>
    <dsp:sp modelId="{6378334E-DFD7-4342-BF00-F57DF2472B4C}">
      <dsp:nvSpPr>
        <dsp:cNvPr id="0" name=""/>
        <dsp:cNvSpPr/>
      </dsp:nvSpPr>
      <dsp:spPr>
        <a:xfrm>
          <a:off x="0" y="2942713"/>
          <a:ext cx="651360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DA163-F7C6-4E4E-8B96-92B64003E442}">
      <dsp:nvSpPr>
        <dsp:cNvPr id="0" name=""/>
        <dsp:cNvSpPr/>
      </dsp:nvSpPr>
      <dsp:spPr>
        <a:xfrm>
          <a:off x="0" y="2942713"/>
          <a:ext cx="6513603" cy="2942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Decanting is creating a “child” tube label (aliquot tube) for all specimens that must be aliquoted. </a:t>
          </a:r>
        </a:p>
      </dsp:txBody>
      <dsp:txXfrm>
        <a:off x="0" y="2942713"/>
        <a:ext cx="6513603" cy="2942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066C-7BC2-4E97-B6F5-FEB8D47A52C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68CF-0713-43FC-BB23-96C55DAA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96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066C-7BC2-4E97-B6F5-FEB8D47A52C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68CF-0713-43FC-BB23-96C55DAA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3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066C-7BC2-4E97-B6F5-FEB8D47A52C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68CF-0713-43FC-BB23-96C55DAA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4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066C-7BC2-4E97-B6F5-FEB8D47A52C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68CF-0713-43FC-BB23-96C55DAA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066C-7BC2-4E97-B6F5-FEB8D47A52C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68CF-0713-43FC-BB23-96C55DAA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0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066C-7BC2-4E97-B6F5-FEB8D47A52C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68CF-0713-43FC-BB23-96C55DAA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67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066C-7BC2-4E97-B6F5-FEB8D47A52C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68CF-0713-43FC-BB23-96C55DAA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5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066C-7BC2-4E97-B6F5-FEB8D47A52C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68CF-0713-43FC-BB23-96C55DAA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89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066C-7BC2-4E97-B6F5-FEB8D47A52C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68CF-0713-43FC-BB23-96C55DAA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61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066C-7BC2-4E97-B6F5-FEB8D47A52C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68CF-0713-43FC-BB23-96C55DAA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6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066C-7BC2-4E97-B6F5-FEB8D47A52C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68CF-0713-43FC-BB23-96C55DAA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7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1066C-7BC2-4E97-B6F5-FEB8D47A52C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968CF-0713-43FC-BB23-96C55DAA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2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240B07-0D13-49FF-B9E1-4687689F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SENDOUT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FED81-2569-44F7-B1E2-61F1A86B6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APPLICATIONS: SUNQUEST AND SQ1</a:t>
            </a:r>
          </a:p>
        </p:txBody>
      </p:sp>
    </p:spTree>
    <p:extLst>
      <p:ext uri="{BB962C8B-B14F-4D97-AF65-F5344CB8AC3E}">
        <p14:creationId xmlns:p14="http://schemas.microsoft.com/office/powerpoint/2010/main" val="1725548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6C74-97BD-46CB-995F-C54B90DDB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Transmitting to ARUP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9029D-C919-47C4-AA8D-3AA938E67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Select option 3 Queue Batch from the selection menu</a:t>
            </a:r>
          </a:p>
          <a:p>
            <a:r>
              <a:rPr lang="en-US" dirty="0"/>
              <a:t>Batch Date: Enter current date &lt;enter&gt;</a:t>
            </a:r>
          </a:p>
          <a:p>
            <a:r>
              <a:rPr lang="en-US" dirty="0"/>
              <a:t>Batch number prompt: Add the batch number you are transmitting</a:t>
            </a:r>
          </a:p>
          <a:p>
            <a:r>
              <a:rPr lang="en-US" dirty="0"/>
              <a:t>You can enter multiple batches. This prompt repeats until you press &lt;enter&gt; without making an entry.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This interface is used by other Partners site, Please make sure you only queue WDH Batches for transmission.</a:t>
            </a:r>
          </a:p>
          <a:p>
            <a:r>
              <a:rPr lang="en-US" dirty="0"/>
              <a:t>Accept(A), Modify(M) or Reject(R) prompt enter A &lt;enter&gt;</a:t>
            </a:r>
          </a:p>
          <a:p>
            <a:r>
              <a:rPr lang="en-US" dirty="0"/>
              <a:t>The system will display the batches your have queued for transmission.</a:t>
            </a:r>
          </a:p>
          <a:p>
            <a:r>
              <a:rPr lang="en-US" dirty="0"/>
              <a:t>Print Packing list (&lt;Y&gt;/N) prompt enter Y &lt;enter&gt;</a:t>
            </a:r>
          </a:p>
          <a:p>
            <a:r>
              <a:rPr lang="en-US" dirty="0"/>
              <a:t>Each batch will get a separate packing list</a:t>
            </a:r>
          </a:p>
          <a:p>
            <a:r>
              <a:rPr lang="en-US" dirty="0"/>
              <a:t>The system response with the number of copies &lt;1&gt;</a:t>
            </a:r>
          </a:p>
          <a:p>
            <a:r>
              <a:rPr lang="en-US" dirty="0"/>
              <a:t>Enter 2 for the number of copies of each Batch Packing List</a:t>
            </a:r>
          </a:p>
          <a:p>
            <a:r>
              <a:rPr lang="en-US" dirty="0"/>
              <a:t>Printer Prompt: enter device number</a:t>
            </a:r>
          </a:p>
          <a:p>
            <a:r>
              <a:rPr lang="en-US" dirty="0"/>
              <a:t>The system will print the batch packing lists and then return you to the Reference Lab Specimen/Order Processing menu.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Prepare specimens following the established process.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88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0BB3AD-44E5-4230-9E87-A8506ADBC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Decanting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29C5D3-4D2D-4D8A-93E7-ACCD85FB13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16411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1211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154A38-10B6-4103-8BD6-500DC9C9E0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31" t="17387" r="87836" b="75507"/>
          <a:stretch/>
        </p:blipFill>
        <p:spPr>
          <a:xfrm>
            <a:off x="6169181" y="1141447"/>
            <a:ext cx="1481951" cy="13498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E51E6-02E4-433B-A815-06BDC93BB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92" y="1689603"/>
            <a:ext cx="6794726" cy="3880773"/>
          </a:xfrm>
        </p:spPr>
        <p:txBody>
          <a:bodyPr>
            <a:normAutofit/>
          </a:bodyPr>
          <a:lstStyle/>
          <a:p>
            <a:r>
              <a:rPr lang="en-US" sz="1800" dirty="0"/>
              <a:t>Decanting will be accessed through the SMART Icon in Sunquest.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Click on Processing &gt; Decant…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F27C09-F50B-4D67-9397-00753F3C3A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79151" b="86410"/>
          <a:stretch/>
        </p:blipFill>
        <p:spPr>
          <a:xfrm>
            <a:off x="1925399" y="4774487"/>
            <a:ext cx="8487564" cy="186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3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29E0FC-2240-442A-932F-F727AF784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06" y="746449"/>
            <a:ext cx="4110604" cy="5236061"/>
          </a:xfrm>
        </p:spPr>
        <p:txBody>
          <a:bodyPr>
            <a:normAutofit/>
          </a:bodyPr>
          <a:lstStyle/>
          <a:p>
            <a:endParaRPr lang="en-US" sz="1800" dirty="0">
              <a:solidFill>
                <a:srgbClr val="262626"/>
              </a:solidFill>
            </a:endParaRPr>
          </a:p>
          <a:p>
            <a:endParaRPr lang="en-US" sz="1800" dirty="0">
              <a:solidFill>
                <a:srgbClr val="262626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62626"/>
                </a:solidFill>
              </a:rPr>
              <a:t>Decanting screen will appear.</a:t>
            </a:r>
          </a:p>
          <a:p>
            <a:r>
              <a:rPr lang="en-US" sz="1800" dirty="0">
                <a:solidFill>
                  <a:srgbClr val="262626"/>
                </a:solidFill>
              </a:rPr>
              <a:t>Scan your first ‘Master’ tube into the CID field.</a:t>
            </a:r>
          </a:p>
          <a:p>
            <a:r>
              <a:rPr lang="en-US" sz="1800" dirty="0">
                <a:solidFill>
                  <a:srgbClr val="262626"/>
                </a:solidFill>
              </a:rPr>
              <a:t>Select WDDEC in the Spot field.</a:t>
            </a:r>
          </a:p>
          <a:p>
            <a:r>
              <a:rPr lang="en-US" sz="1800" dirty="0">
                <a:solidFill>
                  <a:srgbClr val="262626"/>
                </a:solidFill>
              </a:rPr>
              <a:t>Click on </a:t>
            </a:r>
            <a:r>
              <a:rPr lang="en-US" sz="1800" u="sng" dirty="0">
                <a:solidFill>
                  <a:srgbClr val="262626"/>
                </a:solidFill>
              </a:rPr>
              <a:t>G</a:t>
            </a:r>
            <a:r>
              <a:rPr lang="en-US" sz="1800" dirty="0">
                <a:solidFill>
                  <a:srgbClr val="262626"/>
                </a:solidFill>
              </a:rPr>
              <a:t>et CID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163BBC-09BB-4856-B72E-5019A4A3EC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4" r="73138" b="54434"/>
          <a:stretch/>
        </p:blipFill>
        <p:spPr>
          <a:xfrm>
            <a:off x="4643528" y="1006508"/>
            <a:ext cx="7045131" cy="4160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3463D4-A130-4E29-92E2-4855DB1C574E}"/>
              </a:ext>
            </a:extLst>
          </p:cNvPr>
          <p:cNvSpPr txBox="1"/>
          <p:nvPr/>
        </p:nvSpPr>
        <p:spPr>
          <a:xfrm>
            <a:off x="5310231" y="1617207"/>
            <a:ext cx="176169" cy="26161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47C6CF-9695-4871-94F9-936C79403926}"/>
              </a:ext>
            </a:extLst>
          </p:cNvPr>
          <p:cNvSpPr txBox="1"/>
          <p:nvPr/>
        </p:nvSpPr>
        <p:spPr>
          <a:xfrm>
            <a:off x="7355745" y="1617207"/>
            <a:ext cx="176169" cy="26161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D83400-33A5-4384-8892-8228D8214D07}"/>
              </a:ext>
            </a:extLst>
          </p:cNvPr>
          <p:cNvSpPr txBox="1"/>
          <p:nvPr/>
        </p:nvSpPr>
        <p:spPr>
          <a:xfrm>
            <a:off x="10537755" y="1615339"/>
            <a:ext cx="176169" cy="26161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5850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D2ABA8-0FEB-4AEE-92CF-293D645C8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98" r="73290" b="55378"/>
          <a:stretch/>
        </p:blipFill>
        <p:spPr>
          <a:xfrm>
            <a:off x="368766" y="702877"/>
            <a:ext cx="6684415" cy="36929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4E669D-AE34-47A4-B24F-67F3ADD13073}"/>
              </a:ext>
            </a:extLst>
          </p:cNvPr>
          <p:cNvSpPr txBox="1"/>
          <p:nvPr/>
        </p:nvSpPr>
        <p:spPr>
          <a:xfrm>
            <a:off x="7553238" y="1227326"/>
            <a:ext cx="42699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Specimen Instructions will appear. Use this information to ensure you are processing and aliquoting the specimen appropriately. Use ARUP as an alternative resource and for more details.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2. Click on </a:t>
            </a:r>
            <a:r>
              <a:rPr lang="en-US" u="sng" dirty="0"/>
              <a:t>P</a:t>
            </a:r>
            <a:r>
              <a:rPr lang="en-US" dirty="0"/>
              <a:t>rocessed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D803E0-A7DB-4B75-8907-AEFB4D996B11}"/>
              </a:ext>
            </a:extLst>
          </p:cNvPr>
          <p:cNvSpPr txBox="1"/>
          <p:nvPr/>
        </p:nvSpPr>
        <p:spPr>
          <a:xfrm>
            <a:off x="4879909" y="2659224"/>
            <a:ext cx="1866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1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CCFF95-F5C1-43DB-BBDD-D15239386C3D}"/>
              </a:ext>
            </a:extLst>
          </p:cNvPr>
          <p:cNvSpPr txBox="1"/>
          <p:nvPr/>
        </p:nvSpPr>
        <p:spPr>
          <a:xfrm>
            <a:off x="6458438" y="2196822"/>
            <a:ext cx="1866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 </a:t>
            </a:r>
          </a:p>
        </p:txBody>
      </p:sp>
    </p:spTree>
    <p:extLst>
      <p:ext uri="{BB962C8B-B14F-4D97-AF65-F5344CB8AC3E}">
        <p14:creationId xmlns:p14="http://schemas.microsoft.com/office/powerpoint/2010/main" val="1729179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6883250-7B22-4F6F-84BE-848955D31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54" r="61920" b="26355"/>
          <a:stretch/>
        </p:blipFill>
        <p:spPr>
          <a:xfrm>
            <a:off x="175469" y="150489"/>
            <a:ext cx="4908260" cy="3188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7119EA-7594-4D5C-BE2B-31D67FDC8B9C}"/>
              </a:ext>
            </a:extLst>
          </p:cNvPr>
          <p:cNvSpPr txBox="1"/>
          <p:nvPr/>
        </p:nvSpPr>
        <p:spPr>
          <a:xfrm>
            <a:off x="7298422" y="746620"/>
            <a:ext cx="446294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The Rack Assignment box will appear.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This box is used to “rack” the Master tubes for send outs. When creating a New Rack.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Select the Rack type: </a:t>
            </a:r>
            <a:r>
              <a:rPr lang="en-US" dirty="0">
                <a:solidFill>
                  <a:srgbClr val="FF0000"/>
                </a:solidFill>
              </a:rPr>
              <a:t>WDDEC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Click </a:t>
            </a:r>
            <a:r>
              <a:rPr lang="en-US" dirty="0">
                <a:solidFill>
                  <a:srgbClr val="FF0000"/>
                </a:solidFill>
              </a:rPr>
              <a:t>New Rack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The SMART – Print a barcode label?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Click </a:t>
            </a:r>
            <a:r>
              <a:rPr lang="en-US" dirty="0">
                <a:solidFill>
                  <a:srgbClr val="FF0000"/>
                </a:solidFill>
              </a:rPr>
              <a:t>YES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Place the barcode on the specimen Rack.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Click </a:t>
            </a:r>
            <a:r>
              <a:rPr lang="en-US" dirty="0">
                <a:solidFill>
                  <a:srgbClr val="FF0000"/>
                </a:solidFill>
              </a:rPr>
              <a:t>Accept</a:t>
            </a:r>
            <a:r>
              <a:rPr lang="en-US" dirty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A child label will print. Affix the child label to the aliquot tube and aliquot as appropriate.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You will be back at the Decant screen.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Scan your next specimen.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After you scan all your specimen you would like to batch, click </a:t>
            </a:r>
            <a:r>
              <a:rPr lang="en-US" dirty="0">
                <a:solidFill>
                  <a:srgbClr val="FF0000"/>
                </a:solidFill>
              </a:rPr>
              <a:t>CLOSE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3470B7-3EFF-46D6-9D5F-E2650A28FC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495" b="34467"/>
          <a:stretch/>
        </p:blipFill>
        <p:spPr>
          <a:xfrm>
            <a:off x="175469" y="3054944"/>
            <a:ext cx="6140784" cy="372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53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E7408-FC74-4F59-B2FF-B50979D96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After all specimens are decanted you will go into </a:t>
            </a:r>
            <a:r>
              <a:rPr lang="en-US" sz="2000" dirty="0">
                <a:solidFill>
                  <a:srgbClr val="FF0000"/>
                </a:solidFill>
              </a:rPr>
              <a:t>Tracking&gt;Specimen&gt;Tracking</a:t>
            </a:r>
            <a:br>
              <a:rPr lang="en-US" sz="2000" dirty="0"/>
            </a:br>
            <a:r>
              <a:rPr lang="en-US" sz="2000" dirty="0"/>
              <a:t>Specimens must be tracked in order for them to qualify for a Send out batch.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763CE8-D855-4665-BBCD-D9DD580A4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1" r="81914" b="83321"/>
          <a:stretch/>
        </p:blipFill>
        <p:spPr>
          <a:xfrm>
            <a:off x="838199" y="2230016"/>
            <a:ext cx="9680165" cy="29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83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9998AE-4A8C-433F-80AD-513E0E56F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74" t="39568" r="66124" b="43266"/>
          <a:stretch/>
        </p:blipFill>
        <p:spPr>
          <a:xfrm>
            <a:off x="483298" y="1266736"/>
            <a:ext cx="3262319" cy="2422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2E7830-EEF5-4EDF-8199-C7CB46187CAE}"/>
              </a:ext>
            </a:extLst>
          </p:cNvPr>
          <p:cNvSpPr txBox="1"/>
          <p:nvPr/>
        </p:nvSpPr>
        <p:spPr>
          <a:xfrm>
            <a:off x="4580387" y="1266736"/>
            <a:ext cx="633369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Specimen Tracking box will appear.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SPOT = </a:t>
            </a:r>
            <a:r>
              <a:rPr lang="en-US" dirty="0">
                <a:solidFill>
                  <a:srgbClr val="FF0000"/>
                </a:solidFill>
              </a:rPr>
              <a:t>WDARUP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tech code will be Your tech code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Scan your first specimen into the </a:t>
            </a:r>
            <a:r>
              <a:rPr lang="en-US" dirty="0">
                <a:solidFill>
                  <a:srgbClr val="FF0000"/>
                </a:solidFill>
              </a:rPr>
              <a:t>CID field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Click </a:t>
            </a:r>
            <a:r>
              <a:rPr lang="en-US" u="sng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ccept</a:t>
            </a:r>
            <a:r>
              <a:rPr lang="en-US" dirty="0"/>
              <a:t>. </a:t>
            </a:r>
          </a:p>
          <a:p>
            <a:endParaRPr lang="en-US" dirty="0"/>
          </a:p>
          <a:p>
            <a:pPr algn="ctr"/>
            <a:r>
              <a:rPr lang="en-US" dirty="0"/>
              <a:t>The CID will clear out and will be ready for the next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You must scan all specimens that you would like to batch. After all specimens are scanned click </a:t>
            </a:r>
            <a:r>
              <a:rPr lang="en-US" dirty="0">
                <a:solidFill>
                  <a:srgbClr val="FF0000"/>
                </a:solidFill>
              </a:rPr>
              <a:t>Cancel </a:t>
            </a:r>
            <a:r>
              <a:rPr lang="en-US" dirty="0"/>
              <a:t>to close the Specimen Tracking Screen.</a:t>
            </a:r>
          </a:p>
          <a:p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DBDF64-BD1E-41FF-BE2D-3F9092A2E2D5}"/>
              </a:ext>
            </a:extLst>
          </p:cNvPr>
          <p:cNvSpPr txBox="1"/>
          <p:nvPr/>
        </p:nvSpPr>
        <p:spPr>
          <a:xfrm>
            <a:off x="3934437" y="5268286"/>
            <a:ext cx="2910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 into SQ1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48B179-F509-4B3C-8FF8-BC8313EA5ECE}"/>
              </a:ext>
            </a:extLst>
          </p:cNvPr>
          <p:cNvSpPr txBox="1"/>
          <p:nvPr/>
        </p:nvSpPr>
        <p:spPr>
          <a:xfrm>
            <a:off x="1879134" y="2045707"/>
            <a:ext cx="126573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WDARUP</a:t>
            </a:r>
          </a:p>
        </p:txBody>
      </p:sp>
    </p:spTree>
    <p:extLst>
      <p:ext uri="{BB962C8B-B14F-4D97-AF65-F5344CB8AC3E}">
        <p14:creationId xmlns:p14="http://schemas.microsoft.com/office/powerpoint/2010/main" val="1244601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0844-4DCC-4111-8AD8-0D5883843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4203" y="92278"/>
            <a:ext cx="6943638" cy="6765722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 onto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SmarTerm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(SQ1)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Username on Host: ALAB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Password: SQALAB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Loc: WDR &gt;Enter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Function Prompt enter ROB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Code: Enter your Partner ID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Password: Enter your Partner’s Password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Verify your tech code displays&gt; Press Enter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enter Interface Number: Enter 604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list of hospitals using the interface will display, Press Enter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options will display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1 to create a batch&gt;Press Enter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Hosp. ID = WDH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Event Type(s) press enter for the All default.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utomatic or </a:t>
            </a:r>
            <a:r>
              <a:rPr lang="en-US" sz="3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anual Create: A &lt;enter&gt;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Worksheet: enter the individual worksheet you would like to batch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WDAR = Refrigerated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WDAF = Frozen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WDAA = Ambient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prompt repeats until you press &lt;enter&gt; without making an entry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Cutoff receive date &lt;t&gt;: T &lt;enter&gt;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Cutoff Receive Time &lt;now&gt;: N &lt;enter&gt;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Accept(A), Modify(M) or Reject(R): A &lt;enter&gt;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batch creation window will appear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 Batch List (&lt;Y&gt; /N): Y &lt;enter&gt;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Printer: Enter device number for the printer: 1101 &lt;Enter&gt;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37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703</Words>
  <Application>Microsoft Office PowerPoint</Application>
  <PresentationFormat>Widescreen</PresentationFormat>
  <Paragraphs>97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 Theme</vt:lpstr>
      <vt:lpstr>SENDOUT PROCESS</vt:lpstr>
      <vt:lpstr>Decanting</vt:lpstr>
      <vt:lpstr>PowerPoint Presentation</vt:lpstr>
      <vt:lpstr>PowerPoint Presentation</vt:lpstr>
      <vt:lpstr>PowerPoint Presentation</vt:lpstr>
      <vt:lpstr>PowerPoint Presentation</vt:lpstr>
      <vt:lpstr>After all specimens are decanted you will go into Tracking&gt;Specimen&gt;Tracking Specimens must be tracked in order for them to qualify for a Send out batch.</vt:lpstr>
      <vt:lpstr>PowerPoint Presentation</vt:lpstr>
      <vt:lpstr>PowerPoint Presentation</vt:lpstr>
      <vt:lpstr>Transmitting to ARUP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SENDOUT PROCESS</dc:title>
  <dc:creator>Bickford, Darlene L.</dc:creator>
  <cp:lastModifiedBy>Bickford, Darlene L.</cp:lastModifiedBy>
  <cp:revision>14</cp:revision>
  <cp:lastPrinted>2019-10-30T12:23:27Z</cp:lastPrinted>
  <dcterms:created xsi:type="dcterms:W3CDTF">2019-10-23T18:21:21Z</dcterms:created>
  <dcterms:modified xsi:type="dcterms:W3CDTF">2019-10-30T13:44:13Z</dcterms:modified>
</cp:coreProperties>
</file>