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ADA0-6FAF-412A-87BB-811FD73807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A35CB6-173C-4114-894E-FBC7E7BB2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9E9C2-405A-4015-AF55-B3D4AACD2410}"/>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3A380393-7C64-48D3-8C29-857A44C22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EE8F8-C880-45FE-9BE9-FE16AB34035E}"/>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49483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991D-132E-4E7B-9767-234DF2C115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BDA7B-6AF6-42DB-8A8E-4091A1D0A7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11AFB-A7B5-4D27-8315-2627B1AF23AC}"/>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1DB557FB-F9E4-4FAD-B195-2BCBEE6D1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5855D-AF7B-4BD6-957C-45B720712F7E}"/>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213914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DA6FF-8F90-4EBB-B0ED-FBD8E39D4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4857F-D185-476A-981C-68E9AF9844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38B43-2931-43CF-ABFF-073750E3405A}"/>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E59D2718-D791-4DA3-9B61-BE3D4C057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A66B6-E52A-4219-B13E-953B5544A879}"/>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396714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2832-BA4D-4868-A02B-FE92406F3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E84D-3BB4-485F-AC48-E946F7FF84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BE9E7-86C7-4976-BEE9-343EB712541A}"/>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22DCA037-3D50-4CEA-B7D9-DF18DD05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E7D6C-3524-4715-80B1-87F48A5BFA5E}"/>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364192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0C3C-42C4-4CC6-A84F-93F09CADA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22E23-44CE-4078-ACC4-D6310F496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9DF5FC-D210-4523-A630-75C632793582}"/>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CF2AA441-FA56-4538-8812-96E953376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AA50B-F81C-4C90-A529-5228182F257F}"/>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52943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4D71-A7BE-4417-B6E8-60C8FAAE4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4A8CF-2CF8-43C4-B362-0DC8B5E2CF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A88DC-22D4-4451-A8FB-E7BB25FFDA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8DF7E7-B293-4220-A3C7-149935CB21A7}"/>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6" name="Footer Placeholder 5">
            <a:extLst>
              <a:ext uri="{FF2B5EF4-FFF2-40B4-BE49-F238E27FC236}">
                <a16:creationId xmlns:a16="http://schemas.microsoft.com/office/drawing/2014/main" id="{48202696-5672-4FE3-A32A-B2E619DD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8B171-5E06-47C9-A9AC-08D397CFED51}"/>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140407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3D53-F932-4D45-842D-19403EA2F5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5E19B7-7F1D-405C-BC1A-4A2D4F36F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8562A2-8ECA-4D93-925F-19916FF6B4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19A88E-22FD-40B8-840A-82AA265A5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D94935-0C20-4B4D-9F35-BD089AB8E1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77D19A-6520-4EE3-A4FD-6D196BA66AD8}"/>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8" name="Footer Placeholder 7">
            <a:extLst>
              <a:ext uri="{FF2B5EF4-FFF2-40B4-BE49-F238E27FC236}">
                <a16:creationId xmlns:a16="http://schemas.microsoft.com/office/drawing/2014/main" id="{24C74ED6-C4C7-41C1-B2F3-D880383C5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0017D0-AB4A-4807-9963-A51EF397D7F4}"/>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10097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95C8-55AC-4A69-B6A4-53D8AF3D4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AFA3F2-39D6-4C81-A53A-BFC7906FC3B6}"/>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4" name="Footer Placeholder 3">
            <a:extLst>
              <a:ext uri="{FF2B5EF4-FFF2-40B4-BE49-F238E27FC236}">
                <a16:creationId xmlns:a16="http://schemas.microsoft.com/office/drawing/2014/main" id="{6C8F5D57-4E8E-4A3A-80C0-B14701B308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1BE61-2503-4F6A-8042-17B55CF7FE7A}"/>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43325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7B739-B06C-4B2E-8329-C7D1048111F9}"/>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3" name="Footer Placeholder 2">
            <a:extLst>
              <a:ext uri="{FF2B5EF4-FFF2-40B4-BE49-F238E27FC236}">
                <a16:creationId xmlns:a16="http://schemas.microsoft.com/office/drawing/2014/main" id="{DBF15F3C-26D7-40BE-8429-38F7A0D53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B68DD-1F4F-4DDD-B7B4-B6E374B71590}"/>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402541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5EAC-FF9C-4927-B114-482EC7840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30BCAF-A777-485D-9064-FF3984208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09A29-D3FF-44A1-95FE-48E9AEF9B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62E74-635D-4FA5-A318-39B947D6E78A}"/>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6" name="Footer Placeholder 5">
            <a:extLst>
              <a:ext uri="{FF2B5EF4-FFF2-40B4-BE49-F238E27FC236}">
                <a16:creationId xmlns:a16="http://schemas.microsoft.com/office/drawing/2014/main" id="{1F715F6F-4E0D-4118-8EDD-84AC9789B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CC309-90E6-4259-9AB4-034B157EF607}"/>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299885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5690-DFF6-4251-BF48-56371B60B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24CC84-CC63-4F8C-9F99-0D1884113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AB046-F31F-4A06-BFDA-4DF350B1F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70E86B-A35A-41DF-A8A7-71C7936CE3FF}"/>
              </a:ext>
            </a:extLst>
          </p:cNvPr>
          <p:cNvSpPr>
            <a:spLocks noGrp="1"/>
          </p:cNvSpPr>
          <p:nvPr>
            <p:ph type="dt" sz="half" idx="10"/>
          </p:nvPr>
        </p:nvSpPr>
        <p:spPr/>
        <p:txBody>
          <a:bodyPr/>
          <a:lstStyle/>
          <a:p>
            <a:fld id="{F239B72C-8A87-4255-92F3-EAC68FE6E2E1}" type="datetimeFigureOut">
              <a:rPr lang="en-US" smtClean="0"/>
              <a:t>10/8/2019</a:t>
            </a:fld>
            <a:endParaRPr lang="en-US"/>
          </a:p>
        </p:txBody>
      </p:sp>
      <p:sp>
        <p:nvSpPr>
          <p:cNvPr id="6" name="Footer Placeholder 5">
            <a:extLst>
              <a:ext uri="{FF2B5EF4-FFF2-40B4-BE49-F238E27FC236}">
                <a16:creationId xmlns:a16="http://schemas.microsoft.com/office/drawing/2014/main" id="{B3958B82-167A-4C13-AC44-C20E8BB8A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A1B50-B367-442E-86EF-A1CE5A1A966F}"/>
              </a:ext>
            </a:extLst>
          </p:cNvPr>
          <p:cNvSpPr>
            <a:spLocks noGrp="1"/>
          </p:cNvSpPr>
          <p:nvPr>
            <p:ph type="sldNum" sz="quarter" idx="12"/>
          </p:nvPr>
        </p:nvSpPr>
        <p:spPr/>
        <p:txBody>
          <a:bodyPr/>
          <a:lstStyle/>
          <a:p>
            <a:fld id="{3843C875-C996-46AF-996F-5877146064C6}" type="slidenum">
              <a:rPr lang="en-US" smtClean="0"/>
              <a:t>‹#›</a:t>
            </a:fld>
            <a:endParaRPr lang="en-US"/>
          </a:p>
        </p:txBody>
      </p:sp>
    </p:spTree>
    <p:extLst>
      <p:ext uri="{BB962C8B-B14F-4D97-AF65-F5344CB8AC3E}">
        <p14:creationId xmlns:p14="http://schemas.microsoft.com/office/powerpoint/2010/main" val="300106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C9B9B-CEE3-43B8-BEB6-4AC666CA3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0C7D5-1A4A-47BE-9278-D0C6C03DE1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804E2-43EA-41D4-8AC5-A44BFBB9F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9B72C-8A87-4255-92F3-EAC68FE6E2E1}" type="datetimeFigureOut">
              <a:rPr lang="en-US" smtClean="0"/>
              <a:t>10/8/2019</a:t>
            </a:fld>
            <a:endParaRPr lang="en-US"/>
          </a:p>
        </p:txBody>
      </p:sp>
      <p:sp>
        <p:nvSpPr>
          <p:cNvPr id="5" name="Footer Placeholder 4">
            <a:extLst>
              <a:ext uri="{FF2B5EF4-FFF2-40B4-BE49-F238E27FC236}">
                <a16:creationId xmlns:a16="http://schemas.microsoft.com/office/drawing/2014/main" id="{FE87B1AB-E1D8-47A3-A205-83A2D4732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E6C72-1FEE-4A20-A210-BDD7F2124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3C875-C996-46AF-996F-5877146064C6}" type="slidenum">
              <a:rPr lang="en-US" smtClean="0"/>
              <a:t>‹#›</a:t>
            </a:fld>
            <a:endParaRPr lang="en-US"/>
          </a:p>
        </p:txBody>
      </p:sp>
    </p:spTree>
    <p:extLst>
      <p:ext uri="{BB962C8B-B14F-4D97-AF65-F5344CB8AC3E}">
        <p14:creationId xmlns:p14="http://schemas.microsoft.com/office/powerpoint/2010/main" val="227007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C5BA5A-BDBF-403C-A12F-F5FA957A78C9}"/>
              </a:ext>
            </a:extLst>
          </p:cNvPr>
          <p:cNvSpPr>
            <a:spLocks noGrp="1"/>
          </p:cNvSpPr>
          <p:nvPr>
            <p:ph type="ctrTitle"/>
          </p:nvPr>
        </p:nvSpPr>
        <p:spPr>
          <a:xfrm>
            <a:off x="6828634" y="3901882"/>
            <a:ext cx="4805996" cy="700728"/>
          </a:xfrm>
        </p:spPr>
        <p:txBody>
          <a:bodyPr anchor="t">
            <a:normAutofit fontScale="90000"/>
          </a:bodyPr>
          <a:lstStyle/>
          <a:p>
            <a:pPr algn="l"/>
            <a:br>
              <a:rPr lang="en-US" sz="4100" dirty="0">
                <a:solidFill>
                  <a:srgbClr val="000000"/>
                </a:solidFill>
              </a:rPr>
            </a:br>
            <a:r>
              <a:rPr lang="en-US" sz="4100" dirty="0">
                <a:solidFill>
                  <a:srgbClr val="000000"/>
                </a:solidFill>
              </a:rPr>
              <a:t>(for inhouse patients)</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D243DF-1F86-4DEF-A69A-8DCC0B99EEB0}"/>
              </a:ext>
            </a:extLst>
          </p:cNvPr>
          <p:cNvPicPr>
            <a:picLocks noChangeAspect="1"/>
          </p:cNvPicPr>
          <p:nvPr/>
        </p:nvPicPr>
        <p:blipFill rotWithShape="1">
          <a:blip r:embed="rId3">
            <a:alphaModFix/>
            <a:extLst/>
          </a:blip>
          <a:srcRect l="8768" r="4334" b="3"/>
          <a:stretch/>
        </p:blipFill>
        <p:spPr>
          <a:xfrm rot="21347484">
            <a:off x="-306" y="779505"/>
            <a:ext cx="5290456" cy="6087971"/>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Rectangle 4">
            <a:extLst>
              <a:ext uri="{FF2B5EF4-FFF2-40B4-BE49-F238E27FC236}">
                <a16:creationId xmlns:a16="http://schemas.microsoft.com/office/drawing/2014/main" id="{DF02D006-4245-4AFA-A441-21C7E965A33F}"/>
              </a:ext>
            </a:extLst>
          </p:cNvPr>
          <p:cNvSpPr/>
          <p:nvPr/>
        </p:nvSpPr>
        <p:spPr>
          <a:xfrm>
            <a:off x="6058810" y="1555618"/>
            <a:ext cx="5860140" cy="3046988"/>
          </a:xfrm>
          <a:prstGeom prst="rect">
            <a:avLst/>
          </a:prstGeom>
        </p:spPr>
        <p:txBody>
          <a:bodyPr wrap="square">
            <a:spAutoFit/>
          </a:bodyPr>
          <a:lstStyle/>
          <a:p>
            <a:pPr algn="ctr"/>
            <a:r>
              <a:rPr lang="en-US" sz="9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SUNQUEST</a:t>
            </a:r>
          </a:p>
          <a:p>
            <a:pPr algn="ctr"/>
            <a:r>
              <a:rPr lang="en-US" sz="9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COLLECT</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n-US" dirty="0"/>
          </a:p>
        </p:txBody>
      </p:sp>
      <p:pic>
        <p:nvPicPr>
          <p:cNvPr id="10" name="Content Placeholder 3">
            <a:extLst>
              <a:ext uri="{FF2B5EF4-FFF2-40B4-BE49-F238E27FC236}">
                <a16:creationId xmlns:a16="http://schemas.microsoft.com/office/drawing/2014/main" id="{11122453-3C3D-466B-B406-74ABAFCC869D}"/>
              </a:ext>
            </a:extLst>
          </p:cNvPr>
          <p:cNvPicPr>
            <a:picLocks noChangeAspect="1"/>
          </p:cNvPicPr>
          <p:nvPr/>
        </p:nvPicPr>
        <p:blipFill rotWithShape="1">
          <a:blip r:embed="rId4"/>
          <a:srcRect t="-1261" r="50000" b="4730"/>
          <a:stretch/>
        </p:blipFill>
        <p:spPr>
          <a:xfrm>
            <a:off x="1759089" y="1362169"/>
            <a:ext cx="1771665" cy="1066943"/>
          </a:xfrm>
          <a:prstGeom prst="rect">
            <a:avLst/>
          </a:prstGeom>
        </p:spPr>
      </p:pic>
    </p:spTree>
    <p:extLst>
      <p:ext uri="{BB962C8B-B14F-4D97-AF65-F5344CB8AC3E}">
        <p14:creationId xmlns:p14="http://schemas.microsoft.com/office/powerpoint/2010/main" val="65911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312C-A2FF-4F7D-A411-87E94089E7BC}"/>
              </a:ext>
            </a:extLst>
          </p:cNvPr>
          <p:cNvSpPr>
            <a:spLocks noGrp="1"/>
          </p:cNvSpPr>
          <p:nvPr>
            <p:ph type="title"/>
          </p:nvPr>
        </p:nvSpPr>
        <p:spPr>
          <a:xfrm>
            <a:off x="266700" y="267153"/>
            <a:ext cx="10515600" cy="1325563"/>
          </a:xfrm>
        </p:spPr>
        <p:txBody>
          <a:bodyPr/>
          <a:lstStyle/>
          <a:p>
            <a:r>
              <a:rPr lang="en-US" dirty="0"/>
              <a:t>Patient Confirm Screen:</a:t>
            </a:r>
          </a:p>
        </p:txBody>
      </p:sp>
      <p:pic>
        <p:nvPicPr>
          <p:cNvPr id="4" name="Content Placeholder 3">
            <a:extLst>
              <a:ext uri="{FF2B5EF4-FFF2-40B4-BE49-F238E27FC236}">
                <a16:creationId xmlns:a16="http://schemas.microsoft.com/office/drawing/2014/main" id="{917B44BD-665E-4DBC-8353-61F03EF7D1C9}"/>
              </a:ext>
            </a:extLst>
          </p:cNvPr>
          <p:cNvPicPr>
            <a:picLocks noGrp="1" noChangeAspect="1"/>
          </p:cNvPicPr>
          <p:nvPr>
            <p:ph idx="1"/>
          </p:nvPr>
        </p:nvPicPr>
        <p:blipFill rotWithShape="1">
          <a:blip r:embed="rId2"/>
          <a:srcRect t="6155" r="50000" b="4211"/>
          <a:stretch/>
        </p:blipFill>
        <p:spPr>
          <a:xfrm>
            <a:off x="5987143" y="1173674"/>
            <a:ext cx="5938156" cy="4258090"/>
          </a:xfrm>
          <a:prstGeom prst="rect">
            <a:avLst/>
          </a:prstGeom>
          <a:ln>
            <a:solidFill>
              <a:schemeClr val="tx1"/>
            </a:solidFill>
          </a:ln>
        </p:spPr>
      </p:pic>
      <p:sp>
        <p:nvSpPr>
          <p:cNvPr id="5" name="TextBox 4">
            <a:extLst>
              <a:ext uri="{FF2B5EF4-FFF2-40B4-BE49-F238E27FC236}">
                <a16:creationId xmlns:a16="http://schemas.microsoft.com/office/drawing/2014/main" id="{26117DCC-66FC-46E2-9F94-0F0D0CEB0780}"/>
              </a:ext>
            </a:extLst>
          </p:cNvPr>
          <p:cNvSpPr txBox="1"/>
          <p:nvPr/>
        </p:nvSpPr>
        <p:spPr>
          <a:xfrm>
            <a:off x="266701" y="1594559"/>
            <a:ext cx="5671457" cy="3416320"/>
          </a:xfrm>
          <a:prstGeom prst="rect">
            <a:avLst/>
          </a:prstGeom>
          <a:noFill/>
        </p:spPr>
        <p:txBody>
          <a:bodyPr wrap="square" rtlCol="0">
            <a:spAutoFit/>
          </a:bodyPr>
          <a:lstStyle/>
          <a:p>
            <a:r>
              <a:rPr lang="en-US" sz="2400" dirty="0"/>
              <a:t>The patient confirmation screen is where you will verbally confirm the patient’s identification. After you complete the verbal confirmation you will select </a:t>
            </a:r>
            <a:r>
              <a:rPr lang="en-US" sz="2400" b="1" dirty="0"/>
              <a:t>CONFIRM</a:t>
            </a:r>
            <a:r>
              <a:rPr lang="en-US" sz="2400" dirty="0"/>
              <a:t>. </a:t>
            </a:r>
          </a:p>
          <a:p>
            <a:endParaRPr lang="en-US" sz="2400" dirty="0"/>
          </a:p>
          <a:p>
            <a:endParaRPr lang="en-US" sz="2400" dirty="0"/>
          </a:p>
          <a:p>
            <a:r>
              <a:rPr lang="en-US" sz="2400" dirty="0"/>
              <a:t>NOTE: By selecting confirm you are attesting to the fact that you have followed the patient Identification policy.</a:t>
            </a:r>
          </a:p>
        </p:txBody>
      </p:sp>
    </p:spTree>
    <p:extLst>
      <p:ext uri="{BB962C8B-B14F-4D97-AF65-F5344CB8AC3E}">
        <p14:creationId xmlns:p14="http://schemas.microsoft.com/office/powerpoint/2010/main" val="67574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FA6C-5778-4171-B01B-7B5AFA7C15AB}"/>
              </a:ext>
            </a:extLst>
          </p:cNvPr>
          <p:cNvSpPr>
            <a:spLocks noGrp="1"/>
          </p:cNvSpPr>
          <p:nvPr>
            <p:ph type="title"/>
          </p:nvPr>
        </p:nvSpPr>
        <p:spPr>
          <a:xfrm>
            <a:off x="0" y="-262776"/>
            <a:ext cx="10515600" cy="1325563"/>
          </a:xfrm>
        </p:spPr>
        <p:txBody>
          <a:bodyPr/>
          <a:lstStyle/>
          <a:p>
            <a:r>
              <a:rPr lang="en-US" dirty="0"/>
              <a:t>Collect Screen</a:t>
            </a:r>
          </a:p>
        </p:txBody>
      </p:sp>
      <p:sp>
        <p:nvSpPr>
          <p:cNvPr id="3" name="Content Placeholder 2">
            <a:extLst>
              <a:ext uri="{FF2B5EF4-FFF2-40B4-BE49-F238E27FC236}">
                <a16:creationId xmlns:a16="http://schemas.microsoft.com/office/drawing/2014/main" id="{BF833E3E-0013-4ACC-BC01-56B957BF937D}"/>
              </a:ext>
            </a:extLst>
          </p:cNvPr>
          <p:cNvSpPr>
            <a:spLocks noGrp="1"/>
          </p:cNvSpPr>
          <p:nvPr>
            <p:ph idx="1"/>
          </p:nvPr>
        </p:nvSpPr>
        <p:spPr>
          <a:xfrm>
            <a:off x="168729" y="814014"/>
            <a:ext cx="4419600" cy="6043986"/>
          </a:xfrm>
        </p:spPr>
        <p:txBody>
          <a:bodyPr>
            <a:normAutofit fontScale="70000" lnSpcReduction="20000"/>
          </a:bodyPr>
          <a:lstStyle/>
          <a:p>
            <a:pPr marL="0" indent="0">
              <a:buNone/>
            </a:pPr>
            <a:r>
              <a:rPr lang="en-US" dirty="0"/>
              <a:t>After Confirming the patient identity and selecting Confirm, you will be brought to the </a:t>
            </a:r>
            <a:r>
              <a:rPr lang="en-US" b="1" dirty="0"/>
              <a:t>Collect Screen</a:t>
            </a:r>
            <a:r>
              <a:rPr lang="en-US" dirty="0"/>
              <a:t>.</a:t>
            </a:r>
          </a:p>
          <a:p>
            <a:pPr marL="514350" indent="-514350">
              <a:buFont typeface="+mj-lt"/>
              <a:buAutoNum type="arabicPeriod"/>
            </a:pPr>
            <a:r>
              <a:rPr lang="en-US" b="1" dirty="0"/>
              <a:t>Patient information</a:t>
            </a:r>
            <a:r>
              <a:rPr lang="en-US" dirty="0"/>
              <a:t>: This area displays the patient’s name, birth date, age, sex, and patient identification number.</a:t>
            </a:r>
          </a:p>
          <a:p>
            <a:pPr marL="514350" indent="-514350">
              <a:buFont typeface="+mj-lt"/>
              <a:buAutoNum type="arabicPeriod"/>
            </a:pPr>
            <a:r>
              <a:rPr lang="en-US" b="1" dirty="0"/>
              <a:t>Containers required</a:t>
            </a:r>
            <a:r>
              <a:rPr lang="en-US" dirty="0"/>
              <a:t>: This area displays the number and type of containers needed for specimen collection. Containers appear in draw order. The area updates automatically after you select or clear a check box next to a container.</a:t>
            </a:r>
          </a:p>
          <a:p>
            <a:pPr marL="514350" indent="-514350">
              <a:buFont typeface="+mj-lt"/>
              <a:buAutoNum type="arabicPeriod"/>
            </a:pPr>
            <a:r>
              <a:rPr lang="en-US" b="1" dirty="0"/>
              <a:t>Select container check box</a:t>
            </a:r>
            <a:r>
              <a:rPr lang="en-US" dirty="0"/>
              <a:t>: Select check boxes for containers you want to collect. </a:t>
            </a:r>
          </a:p>
          <a:p>
            <a:pPr marL="514350" indent="-514350">
              <a:buFont typeface="+mj-lt"/>
              <a:buAutoNum type="arabicPeriod"/>
            </a:pPr>
            <a:r>
              <a:rPr lang="en-US" b="1" dirty="0"/>
              <a:t>Print </a:t>
            </a:r>
            <a:r>
              <a:rPr lang="en-US" dirty="0"/>
              <a:t>: Tap to print labels for the selected containers. </a:t>
            </a:r>
          </a:p>
          <a:p>
            <a:pPr marL="514350" indent="-514350">
              <a:buFont typeface="+mj-lt"/>
              <a:buAutoNum type="arabicPeriod"/>
            </a:pPr>
            <a:r>
              <a:rPr lang="en-US" b="1" dirty="0"/>
              <a:t>Temporary</a:t>
            </a:r>
            <a:r>
              <a:rPr lang="en-US" dirty="0"/>
              <a:t>: Tap to print temporary labels (See guidelines for temporary labels. Note this function will rarely be used at WDH)</a:t>
            </a:r>
          </a:p>
          <a:p>
            <a:pPr marL="0" indent="0">
              <a:buNone/>
            </a:pPr>
            <a:endParaRPr lang="en-US" dirty="0"/>
          </a:p>
        </p:txBody>
      </p:sp>
      <p:pic>
        <p:nvPicPr>
          <p:cNvPr id="4" name="Picture 3">
            <a:extLst>
              <a:ext uri="{FF2B5EF4-FFF2-40B4-BE49-F238E27FC236}">
                <a16:creationId xmlns:a16="http://schemas.microsoft.com/office/drawing/2014/main" id="{61AC59CC-0197-4918-8B07-7C23D40B35EF}"/>
              </a:ext>
            </a:extLst>
          </p:cNvPr>
          <p:cNvPicPr>
            <a:picLocks noChangeAspect="1"/>
          </p:cNvPicPr>
          <p:nvPr/>
        </p:nvPicPr>
        <p:blipFill rotWithShape="1">
          <a:blip r:embed="rId2"/>
          <a:srcRect t="5387" r="50000" b="5387"/>
          <a:stretch/>
        </p:blipFill>
        <p:spPr>
          <a:xfrm>
            <a:off x="4588329" y="1253331"/>
            <a:ext cx="6896099" cy="4922450"/>
          </a:xfrm>
          <a:prstGeom prst="rect">
            <a:avLst/>
          </a:prstGeom>
          <a:ln>
            <a:solidFill>
              <a:schemeClr val="tx1"/>
            </a:solidFill>
          </a:ln>
        </p:spPr>
      </p:pic>
      <p:sp>
        <p:nvSpPr>
          <p:cNvPr id="6" name="Oval 5">
            <a:extLst>
              <a:ext uri="{FF2B5EF4-FFF2-40B4-BE49-F238E27FC236}">
                <a16:creationId xmlns:a16="http://schemas.microsoft.com/office/drawing/2014/main" id="{3E579ECF-18EC-4A71-B357-8FD982D98EE6}"/>
              </a:ext>
            </a:extLst>
          </p:cNvPr>
          <p:cNvSpPr/>
          <p:nvPr/>
        </p:nvSpPr>
        <p:spPr>
          <a:xfrm>
            <a:off x="7086600" y="328514"/>
            <a:ext cx="707571" cy="485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10" name="Connector: Elbow 9">
            <a:extLst>
              <a:ext uri="{FF2B5EF4-FFF2-40B4-BE49-F238E27FC236}">
                <a16:creationId xmlns:a16="http://schemas.microsoft.com/office/drawing/2014/main" id="{FE46341A-5C4F-4136-BC42-4CFAC62D0F70}"/>
              </a:ext>
            </a:extLst>
          </p:cNvPr>
          <p:cNvCxnSpPr>
            <a:cxnSpLocks/>
          </p:cNvCxnSpPr>
          <p:nvPr/>
        </p:nvCxnSpPr>
        <p:spPr>
          <a:xfrm rot="5400000">
            <a:off x="6744068" y="738612"/>
            <a:ext cx="646963" cy="74567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37BCBB56-F9D2-4855-B953-F1290D5803F4}"/>
              </a:ext>
            </a:extLst>
          </p:cNvPr>
          <p:cNvCxnSpPr>
            <a:cxnSpLocks/>
            <a:stCxn id="6" idx="4"/>
          </p:cNvCxnSpPr>
          <p:nvPr/>
        </p:nvCxnSpPr>
        <p:spPr>
          <a:xfrm rot="16200000" flipH="1">
            <a:off x="8663085" y="-408685"/>
            <a:ext cx="695132" cy="3140530"/>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1897E0B-833B-4A27-B35E-E93D2F4A6D1D}"/>
              </a:ext>
            </a:extLst>
          </p:cNvPr>
          <p:cNvSpPr/>
          <p:nvPr/>
        </p:nvSpPr>
        <p:spPr>
          <a:xfrm>
            <a:off x="9775373" y="1954439"/>
            <a:ext cx="495299" cy="340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15" name="Straight Arrow Connector 14">
            <a:extLst>
              <a:ext uri="{FF2B5EF4-FFF2-40B4-BE49-F238E27FC236}">
                <a16:creationId xmlns:a16="http://schemas.microsoft.com/office/drawing/2014/main" id="{9FA922F4-C9C6-4F64-A964-27CF5216F27A}"/>
              </a:ext>
            </a:extLst>
          </p:cNvPr>
          <p:cNvCxnSpPr/>
          <p:nvPr/>
        </p:nvCxnSpPr>
        <p:spPr>
          <a:xfrm>
            <a:off x="10270672" y="2081893"/>
            <a:ext cx="57694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82F57BB-0CB0-47C5-8876-6F533D4A4000}"/>
              </a:ext>
            </a:extLst>
          </p:cNvPr>
          <p:cNvSpPr/>
          <p:nvPr/>
        </p:nvSpPr>
        <p:spPr>
          <a:xfrm>
            <a:off x="11073492" y="3624942"/>
            <a:ext cx="451757" cy="4082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8" name="Straight Arrow Connector 17">
            <a:extLst>
              <a:ext uri="{FF2B5EF4-FFF2-40B4-BE49-F238E27FC236}">
                <a16:creationId xmlns:a16="http://schemas.microsoft.com/office/drawing/2014/main" id="{C92C5A1C-BD1D-4382-BB5E-465C964B45D4}"/>
              </a:ext>
            </a:extLst>
          </p:cNvPr>
          <p:cNvCxnSpPr>
            <a:cxnSpLocks/>
          </p:cNvCxnSpPr>
          <p:nvPr/>
        </p:nvCxnSpPr>
        <p:spPr>
          <a:xfrm flipV="1">
            <a:off x="11299371" y="2295126"/>
            <a:ext cx="0" cy="1329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658AA34-29C5-485C-9BC6-55A2F42043DE}"/>
              </a:ext>
            </a:extLst>
          </p:cNvPr>
          <p:cNvSpPr/>
          <p:nvPr/>
        </p:nvSpPr>
        <p:spPr>
          <a:xfrm>
            <a:off x="9388929" y="5421086"/>
            <a:ext cx="495299" cy="340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cxnSp>
        <p:nvCxnSpPr>
          <p:cNvPr id="22" name="Straight Arrow Connector 21">
            <a:extLst>
              <a:ext uri="{FF2B5EF4-FFF2-40B4-BE49-F238E27FC236}">
                <a16:creationId xmlns:a16="http://schemas.microsoft.com/office/drawing/2014/main" id="{7E4697D2-73F8-42C0-A15E-C2D7874DCA34}"/>
              </a:ext>
            </a:extLst>
          </p:cNvPr>
          <p:cNvCxnSpPr/>
          <p:nvPr/>
        </p:nvCxnSpPr>
        <p:spPr>
          <a:xfrm>
            <a:off x="9884228" y="5604669"/>
            <a:ext cx="696686" cy="495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C325A0B-1779-4FBF-BB1F-C3C16FD6B0E8}"/>
              </a:ext>
            </a:extLst>
          </p:cNvPr>
          <p:cNvSpPr/>
          <p:nvPr/>
        </p:nvSpPr>
        <p:spPr>
          <a:xfrm>
            <a:off x="4795161" y="257766"/>
            <a:ext cx="707571" cy="452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27" name="Straight Arrow Connector 26">
            <a:extLst>
              <a:ext uri="{FF2B5EF4-FFF2-40B4-BE49-F238E27FC236}">
                <a16:creationId xmlns:a16="http://schemas.microsoft.com/office/drawing/2014/main" id="{28F7EA96-42F4-4961-B1A0-0FDD110689C0}"/>
              </a:ext>
            </a:extLst>
          </p:cNvPr>
          <p:cNvCxnSpPr/>
          <p:nvPr/>
        </p:nvCxnSpPr>
        <p:spPr>
          <a:xfrm>
            <a:off x="5061857" y="787967"/>
            <a:ext cx="0" cy="465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18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4892-4319-4583-A68E-E54761C0E8A5}"/>
              </a:ext>
            </a:extLst>
          </p:cNvPr>
          <p:cNvSpPr>
            <a:spLocks noGrp="1"/>
          </p:cNvSpPr>
          <p:nvPr>
            <p:ph type="title"/>
          </p:nvPr>
        </p:nvSpPr>
        <p:spPr/>
        <p:txBody>
          <a:bodyPr/>
          <a:lstStyle/>
          <a:p>
            <a:r>
              <a:rPr lang="en-US" dirty="0"/>
              <a:t>Collecting and printing labels</a:t>
            </a:r>
          </a:p>
        </p:txBody>
      </p:sp>
      <p:sp>
        <p:nvSpPr>
          <p:cNvPr id="3" name="Content Placeholder 2">
            <a:extLst>
              <a:ext uri="{FF2B5EF4-FFF2-40B4-BE49-F238E27FC236}">
                <a16:creationId xmlns:a16="http://schemas.microsoft.com/office/drawing/2014/main" id="{FC820ED4-7BDE-4D2A-B059-FCDA5B64C1AB}"/>
              </a:ext>
            </a:extLst>
          </p:cNvPr>
          <p:cNvSpPr>
            <a:spLocks noGrp="1"/>
          </p:cNvSpPr>
          <p:nvPr>
            <p:ph idx="1"/>
          </p:nvPr>
        </p:nvSpPr>
        <p:spPr/>
        <p:txBody>
          <a:bodyPr>
            <a:normAutofit/>
          </a:bodyPr>
          <a:lstStyle/>
          <a:p>
            <a:r>
              <a:rPr lang="en-US" dirty="0"/>
              <a:t>After scanning the patients bracelet view the information on the collection screen.</a:t>
            </a:r>
          </a:p>
          <a:p>
            <a:r>
              <a:rPr lang="en-US" dirty="0"/>
              <a:t>Identify the tubes that are needed for the collection.</a:t>
            </a:r>
          </a:p>
          <a:p>
            <a:r>
              <a:rPr lang="en-US" dirty="0"/>
              <a:t>Perform venipuncture per policy and best practices.</a:t>
            </a:r>
          </a:p>
          <a:p>
            <a:r>
              <a:rPr lang="en-US" dirty="0"/>
              <a:t>After the specimen are obtained, select the specimens on the Collections screen by clicking into the container box.</a:t>
            </a:r>
          </a:p>
          <a:p>
            <a:r>
              <a:rPr lang="en-US" dirty="0"/>
              <a:t>After all the specimen(s) are selected that you have collected, click on PRINT (bottom right hand side of screen)</a:t>
            </a:r>
          </a:p>
          <a:p>
            <a:r>
              <a:rPr lang="en-US" dirty="0"/>
              <a:t>The Review Screen will appear.</a:t>
            </a:r>
          </a:p>
          <a:p>
            <a:endParaRPr lang="en-US" dirty="0"/>
          </a:p>
        </p:txBody>
      </p:sp>
    </p:spTree>
    <p:extLst>
      <p:ext uri="{BB962C8B-B14F-4D97-AF65-F5344CB8AC3E}">
        <p14:creationId xmlns:p14="http://schemas.microsoft.com/office/powerpoint/2010/main" val="23743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E0E9-7631-4065-B277-42B11CED672F}"/>
              </a:ext>
            </a:extLst>
          </p:cNvPr>
          <p:cNvSpPr>
            <a:spLocks noGrp="1"/>
          </p:cNvSpPr>
          <p:nvPr>
            <p:ph type="title"/>
          </p:nvPr>
        </p:nvSpPr>
        <p:spPr>
          <a:xfrm>
            <a:off x="111125" y="-224292"/>
            <a:ext cx="10515600" cy="1325563"/>
          </a:xfrm>
        </p:spPr>
        <p:txBody>
          <a:bodyPr/>
          <a:lstStyle/>
          <a:p>
            <a:r>
              <a:rPr lang="en-US" dirty="0"/>
              <a:t>Review Screen.</a:t>
            </a:r>
          </a:p>
        </p:txBody>
      </p:sp>
      <p:sp>
        <p:nvSpPr>
          <p:cNvPr id="3" name="Content Placeholder 2">
            <a:extLst>
              <a:ext uri="{FF2B5EF4-FFF2-40B4-BE49-F238E27FC236}">
                <a16:creationId xmlns:a16="http://schemas.microsoft.com/office/drawing/2014/main" id="{62015618-B6DA-4818-BF65-F87444DF8565}"/>
              </a:ext>
            </a:extLst>
          </p:cNvPr>
          <p:cNvSpPr>
            <a:spLocks noGrp="1"/>
          </p:cNvSpPr>
          <p:nvPr>
            <p:ph idx="1"/>
          </p:nvPr>
        </p:nvSpPr>
        <p:spPr>
          <a:xfrm>
            <a:off x="304800" y="914400"/>
            <a:ext cx="4635500" cy="5262563"/>
          </a:xfrm>
        </p:spPr>
        <p:txBody>
          <a:bodyPr>
            <a:normAutofit fontScale="62500" lnSpcReduction="20000"/>
          </a:bodyPr>
          <a:lstStyle/>
          <a:p>
            <a:r>
              <a:rPr lang="en-US" dirty="0"/>
              <a:t>The labels will print.</a:t>
            </a:r>
          </a:p>
          <a:p>
            <a:r>
              <a:rPr lang="en-US" dirty="0"/>
              <a:t>The Review screen will display the specimen you have selected and printed.</a:t>
            </a:r>
          </a:p>
          <a:p>
            <a:r>
              <a:rPr lang="en-US" dirty="0"/>
              <a:t>The Review screen will ask the following question: </a:t>
            </a:r>
            <a:br>
              <a:rPr lang="en-US" dirty="0"/>
            </a:br>
            <a:r>
              <a:rPr lang="en-US" dirty="0"/>
              <a:t>Did your labels print?</a:t>
            </a:r>
          </a:p>
          <a:p>
            <a:r>
              <a:rPr lang="en-US" dirty="0"/>
              <a:t>Either select </a:t>
            </a:r>
          </a:p>
          <a:p>
            <a:pPr marL="457200" lvl="1" indent="0">
              <a:buNone/>
            </a:pPr>
            <a:r>
              <a:rPr lang="en-US" sz="3400" b="1" dirty="0"/>
              <a:t>       Reprint</a:t>
            </a:r>
            <a:r>
              <a:rPr lang="en-US" sz="3400" dirty="0"/>
              <a:t> </a:t>
            </a:r>
          </a:p>
          <a:p>
            <a:pPr marL="0" indent="0">
              <a:buNone/>
            </a:pPr>
            <a:r>
              <a:rPr lang="en-US" dirty="0"/>
              <a:t>	  OR</a:t>
            </a:r>
          </a:p>
          <a:p>
            <a:pPr marL="457200" lvl="1" indent="0">
              <a:buNone/>
            </a:pPr>
            <a:r>
              <a:rPr lang="en-US" b="1" dirty="0"/>
              <a:t>           </a:t>
            </a:r>
            <a:r>
              <a:rPr lang="en-US" sz="4000" b="1" dirty="0"/>
              <a:t>Yes </a:t>
            </a:r>
          </a:p>
          <a:p>
            <a:r>
              <a:rPr lang="en-US" dirty="0"/>
              <a:t>Affix the labels per policy onto the appropriate containers.</a:t>
            </a:r>
          </a:p>
          <a:p>
            <a:r>
              <a:rPr lang="en-US" dirty="0"/>
              <a:t>Initial the labels</a:t>
            </a:r>
          </a:p>
          <a:p>
            <a:pPr marL="0" indent="0" algn="ctr">
              <a:buNone/>
            </a:pPr>
            <a:r>
              <a:rPr lang="en-US" dirty="0"/>
              <a:t>**NOTE: The date and time of collection is printed on the labels and do not need to be handwritten unless they are cut off or not visible. If the date and time is not visible you must handwrite this information on the labels.**</a:t>
            </a:r>
          </a:p>
          <a:p>
            <a:endParaRPr lang="en-US" dirty="0"/>
          </a:p>
        </p:txBody>
      </p:sp>
      <p:pic>
        <p:nvPicPr>
          <p:cNvPr id="6" name="Picture 5">
            <a:extLst>
              <a:ext uri="{FF2B5EF4-FFF2-40B4-BE49-F238E27FC236}">
                <a16:creationId xmlns:a16="http://schemas.microsoft.com/office/drawing/2014/main" id="{B6DF60BE-803F-4081-9CFB-A8B131E3EDD8}"/>
              </a:ext>
            </a:extLst>
          </p:cNvPr>
          <p:cNvPicPr>
            <a:picLocks noChangeAspect="1"/>
          </p:cNvPicPr>
          <p:nvPr/>
        </p:nvPicPr>
        <p:blipFill rotWithShape="1">
          <a:blip r:embed="rId2"/>
          <a:srcRect l="2083" t="112" r="50000" b="4427"/>
          <a:stretch/>
        </p:blipFill>
        <p:spPr>
          <a:xfrm>
            <a:off x="5356225" y="804635"/>
            <a:ext cx="6315552" cy="5032829"/>
          </a:xfrm>
          <a:prstGeom prst="rect">
            <a:avLst/>
          </a:prstGeom>
          <a:ln>
            <a:solidFill>
              <a:schemeClr val="tx1"/>
            </a:solidFill>
          </a:ln>
        </p:spPr>
      </p:pic>
      <p:sp>
        <p:nvSpPr>
          <p:cNvPr id="7" name="Oval 6">
            <a:extLst>
              <a:ext uri="{FF2B5EF4-FFF2-40B4-BE49-F238E27FC236}">
                <a16:creationId xmlns:a16="http://schemas.microsoft.com/office/drawing/2014/main" id="{960BA55E-9350-4AB6-9A41-4FB6E8A22016}"/>
              </a:ext>
            </a:extLst>
          </p:cNvPr>
          <p:cNvSpPr/>
          <p:nvPr/>
        </p:nvSpPr>
        <p:spPr>
          <a:xfrm>
            <a:off x="10223500" y="5274130"/>
            <a:ext cx="1257300" cy="774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922578E-9B88-4238-82B6-442017CB3B3A}"/>
              </a:ext>
            </a:extLst>
          </p:cNvPr>
          <p:cNvSpPr/>
          <p:nvPr/>
        </p:nvSpPr>
        <p:spPr>
          <a:xfrm>
            <a:off x="5133975" y="5274130"/>
            <a:ext cx="1257300" cy="774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30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5CD8-F039-476D-872B-6A3DB700CF9F}"/>
              </a:ext>
            </a:extLst>
          </p:cNvPr>
          <p:cNvSpPr>
            <a:spLocks noGrp="1"/>
          </p:cNvSpPr>
          <p:nvPr>
            <p:ph type="title"/>
          </p:nvPr>
        </p:nvSpPr>
        <p:spPr/>
        <p:txBody>
          <a:bodyPr/>
          <a:lstStyle/>
          <a:p>
            <a:r>
              <a:rPr lang="en-US" dirty="0"/>
              <a:t>Session will end </a:t>
            </a:r>
          </a:p>
        </p:txBody>
      </p:sp>
      <p:pic>
        <p:nvPicPr>
          <p:cNvPr id="4" name="Content Placeholder 3">
            <a:extLst>
              <a:ext uri="{FF2B5EF4-FFF2-40B4-BE49-F238E27FC236}">
                <a16:creationId xmlns:a16="http://schemas.microsoft.com/office/drawing/2014/main" id="{9C75D1B4-9EE1-494E-9EB6-E3E8BAAE75E9}"/>
              </a:ext>
            </a:extLst>
          </p:cNvPr>
          <p:cNvPicPr>
            <a:picLocks noGrp="1" noChangeAspect="1"/>
          </p:cNvPicPr>
          <p:nvPr>
            <p:ph idx="1"/>
          </p:nvPr>
        </p:nvPicPr>
        <p:blipFill rotWithShape="1">
          <a:blip r:embed="rId2"/>
          <a:srcRect t="1456" r="50000" b="72554"/>
          <a:stretch/>
        </p:blipFill>
        <p:spPr>
          <a:xfrm>
            <a:off x="838200" y="1959429"/>
            <a:ext cx="6375400" cy="1325563"/>
          </a:xfrm>
          <a:prstGeom prst="rect">
            <a:avLst/>
          </a:prstGeom>
        </p:spPr>
      </p:pic>
      <p:sp>
        <p:nvSpPr>
          <p:cNvPr id="5" name="TextBox 4">
            <a:extLst>
              <a:ext uri="{FF2B5EF4-FFF2-40B4-BE49-F238E27FC236}">
                <a16:creationId xmlns:a16="http://schemas.microsoft.com/office/drawing/2014/main" id="{E392FD9A-97E9-4C2D-A10F-7A9095C93D44}"/>
              </a:ext>
            </a:extLst>
          </p:cNvPr>
          <p:cNvSpPr txBox="1"/>
          <p:nvPr/>
        </p:nvSpPr>
        <p:spPr>
          <a:xfrm>
            <a:off x="393700" y="4608512"/>
            <a:ext cx="8077200" cy="646331"/>
          </a:xfrm>
          <a:prstGeom prst="rect">
            <a:avLst/>
          </a:prstGeom>
          <a:noFill/>
        </p:spPr>
        <p:txBody>
          <a:bodyPr wrap="square" rtlCol="0">
            <a:spAutoFit/>
          </a:bodyPr>
          <a:lstStyle/>
          <a:p>
            <a:r>
              <a:rPr lang="en-US" dirty="0"/>
              <a:t>Once the session times out you will be brought back to the Worklist Screen and you will be ready to go to your next patient. </a:t>
            </a:r>
          </a:p>
        </p:txBody>
      </p:sp>
    </p:spTree>
    <p:extLst>
      <p:ext uri="{BB962C8B-B14F-4D97-AF65-F5344CB8AC3E}">
        <p14:creationId xmlns:p14="http://schemas.microsoft.com/office/powerpoint/2010/main" val="275161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164A-3B32-4E11-BA73-4195E7B1E37E}"/>
              </a:ext>
            </a:extLst>
          </p:cNvPr>
          <p:cNvSpPr>
            <a:spLocks noGrp="1"/>
          </p:cNvSpPr>
          <p:nvPr>
            <p:ph type="title"/>
          </p:nvPr>
        </p:nvSpPr>
        <p:spPr/>
        <p:txBody>
          <a:bodyPr/>
          <a:lstStyle/>
          <a:p>
            <a:r>
              <a:rPr lang="en-US" dirty="0"/>
              <a:t>Morning Rounds (Additional Information)</a:t>
            </a:r>
          </a:p>
        </p:txBody>
      </p:sp>
      <p:sp>
        <p:nvSpPr>
          <p:cNvPr id="3" name="Content Placeholder 2">
            <a:extLst>
              <a:ext uri="{FF2B5EF4-FFF2-40B4-BE49-F238E27FC236}">
                <a16:creationId xmlns:a16="http://schemas.microsoft.com/office/drawing/2014/main" id="{805E2527-747F-4AE6-B8E0-7FFDEAABE7BC}"/>
              </a:ext>
            </a:extLst>
          </p:cNvPr>
          <p:cNvSpPr>
            <a:spLocks noGrp="1"/>
          </p:cNvSpPr>
          <p:nvPr>
            <p:ph idx="1"/>
          </p:nvPr>
        </p:nvSpPr>
        <p:spPr/>
        <p:txBody>
          <a:bodyPr>
            <a:normAutofit lnSpcReduction="10000"/>
          </a:bodyPr>
          <a:lstStyle/>
          <a:p>
            <a:r>
              <a:rPr lang="en-US" dirty="0"/>
              <a:t>Morning rounds</a:t>
            </a:r>
          </a:p>
          <a:p>
            <a:pPr lvl="1"/>
            <a:r>
              <a:rPr lang="en-US" dirty="0"/>
              <a:t>Filter your collection list by floor, and priority. </a:t>
            </a:r>
          </a:p>
          <a:p>
            <a:pPr lvl="1"/>
            <a:r>
              <a:rPr lang="en-US" dirty="0"/>
              <a:t>Continue drawing the patients on your designated floors.</a:t>
            </a:r>
          </a:p>
          <a:p>
            <a:pPr lvl="1"/>
            <a:r>
              <a:rPr lang="en-US" dirty="0"/>
              <a:t>It is important to view all patients on the floor and if you are working with another phlebotomist on the floor you must CLAIM your patients as you go so that the other phlebotomist knows which patient you are going to get.</a:t>
            </a:r>
          </a:p>
          <a:p>
            <a:pPr lvl="1"/>
            <a:r>
              <a:rPr lang="en-US" dirty="0"/>
              <a:t>After completing your designated refilter your list and look at the whole house to determine who needs assistance. </a:t>
            </a:r>
          </a:p>
          <a:p>
            <a:pPr lvl="1"/>
            <a:r>
              <a:rPr lang="en-US" dirty="0"/>
              <a:t>Remember when moving to a new floor you should CLAIM the patient you are going to draw.</a:t>
            </a:r>
          </a:p>
          <a:p>
            <a:pPr lvl="1"/>
            <a:r>
              <a:rPr lang="en-US" dirty="0"/>
              <a:t>After morning rounds are complete (last patient) filter one last time to see if any STATs or additional draws have been added prior to returning to the Main Lab.</a:t>
            </a:r>
          </a:p>
          <a:p>
            <a:pPr marL="457200" lvl="1" indent="0">
              <a:buNone/>
            </a:pPr>
            <a:endParaRPr lang="en-US" dirty="0"/>
          </a:p>
        </p:txBody>
      </p:sp>
    </p:spTree>
    <p:extLst>
      <p:ext uri="{BB962C8B-B14F-4D97-AF65-F5344CB8AC3E}">
        <p14:creationId xmlns:p14="http://schemas.microsoft.com/office/powerpoint/2010/main" val="51414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8131-B2F1-4F11-BABD-8EFBC5E9DBA7}"/>
              </a:ext>
            </a:extLst>
          </p:cNvPr>
          <p:cNvSpPr>
            <a:spLocks noGrp="1"/>
          </p:cNvSpPr>
          <p:nvPr>
            <p:ph type="title"/>
          </p:nvPr>
        </p:nvSpPr>
        <p:spPr/>
        <p:txBody>
          <a:bodyPr/>
          <a:lstStyle/>
          <a:p>
            <a:r>
              <a:rPr lang="en-US" dirty="0"/>
              <a:t>Log on to Sunquest Collect</a:t>
            </a:r>
          </a:p>
        </p:txBody>
      </p:sp>
      <p:sp>
        <p:nvSpPr>
          <p:cNvPr id="3" name="Content Placeholder 2">
            <a:extLst>
              <a:ext uri="{FF2B5EF4-FFF2-40B4-BE49-F238E27FC236}">
                <a16:creationId xmlns:a16="http://schemas.microsoft.com/office/drawing/2014/main" id="{75152B33-5308-4832-A3D1-7210646149D2}"/>
              </a:ext>
            </a:extLst>
          </p:cNvPr>
          <p:cNvSpPr>
            <a:spLocks noGrp="1"/>
          </p:cNvSpPr>
          <p:nvPr>
            <p:ph idx="1"/>
          </p:nvPr>
        </p:nvSpPr>
        <p:spPr>
          <a:xfrm>
            <a:off x="689725" y="1419225"/>
            <a:ext cx="10515600" cy="4351338"/>
          </a:xfrm>
        </p:spPr>
        <p:txBody>
          <a:bodyPr>
            <a:normAutofit/>
          </a:bodyPr>
          <a:lstStyle/>
          <a:p>
            <a:pPr marL="0" indent="0">
              <a:buNone/>
            </a:pPr>
            <a:r>
              <a:rPr lang="en-US" sz="2000" dirty="0"/>
              <a:t>Username= Partner’s ID</a:t>
            </a:r>
          </a:p>
          <a:p>
            <a:pPr marL="0" indent="0">
              <a:buNone/>
            </a:pPr>
            <a:r>
              <a:rPr lang="en-US" sz="2000" dirty="0"/>
              <a:t>Password=Sunquest Password</a:t>
            </a:r>
          </a:p>
          <a:p>
            <a:pPr marL="0" indent="0">
              <a:buNone/>
            </a:pPr>
            <a:r>
              <a:rPr lang="en-US" sz="2000" dirty="0"/>
              <a:t>**Note you can not change your password in Collect. This is done in Sunquest.</a:t>
            </a:r>
          </a:p>
        </p:txBody>
      </p:sp>
      <p:pic>
        <p:nvPicPr>
          <p:cNvPr id="4" name="Picture 3">
            <a:extLst>
              <a:ext uri="{FF2B5EF4-FFF2-40B4-BE49-F238E27FC236}">
                <a16:creationId xmlns:a16="http://schemas.microsoft.com/office/drawing/2014/main" id="{C5BB8C95-52D1-4EAC-89B1-FAB779122468}"/>
              </a:ext>
            </a:extLst>
          </p:cNvPr>
          <p:cNvPicPr>
            <a:picLocks noChangeAspect="1"/>
          </p:cNvPicPr>
          <p:nvPr/>
        </p:nvPicPr>
        <p:blipFill rotWithShape="1">
          <a:blip r:embed="rId2"/>
          <a:srcRect l="8229" t="19100" r="56473" b="25781"/>
          <a:stretch/>
        </p:blipFill>
        <p:spPr>
          <a:xfrm>
            <a:off x="2755900" y="2744787"/>
            <a:ext cx="6053050" cy="3780761"/>
          </a:xfrm>
          <a:prstGeom prst="rect">
            <a:avLst/>
          </a:prstGeom>
        </p:spPr>
      </p:pic>
    </p:spTree>
    <p:extLst>
      <p:ext uri="{BB962C8B-B14F-4D97-AF65-F5344CB8AC3E}">
        <p14:creationId xmlns:p14="http://schemas.microsoft.com/office/powerpoint/2010/main" val="297798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FD32-E84B-4731-99DF-1D69DADC505E}"/>
              </a:ext>
            </a:extLst>
          </p:cNvPr>
          <p:cNvSpPr>
            <a:spLocks noGrp="1"/>
          </p:cNvSpPr>
          <p:nvPr>
            <p:ph type="title"/>
          </p:nvPr>
        </p:nvSpPr>
        <p:spPr>
          <a:xfrm>
            <a:off x="838200" y="9525"/>
            <a:ext cx="10515600" cy="1325563"/>
          </a:xfrm>
        </p:spPr>
        <p:txBody>
          <a:bodyPr/>
          <a:lstStyle/>
          <a:p>
            <a:r>
              <a:rPr lang="en-US" dirty="0"/>
              <a:t>Worklist Screen will appear after logging in</a:t>
            </a:r>
          </a:p>
        </p:txBody>
      </p:sp>
      <p:pic>
        <p:nvPicPr>
          <p:cNvPr id="4" name="Content Placeholder 3">
            <a:extLst>
              <a:ext uri="{FF2B5EF4-FFF2-40B4-BE49-F238E27FC236}">
                <a16:creationId xmlns:a16="http://schemas.microsoft.com/office/drawing/2014/main" id="{0506A2F2-1B25-491D-886B-B2378B4DC02A}"/>
              </a:ext>
            </a:extLst>
          </p:cNvPr>
          <p:cNvPicPr>
            <a:picLocks noGrp="1" noChangeAspect="1"/>
          </p:cNvPicPr>
          <p:nvPr>
            <p:ph idx="1"/>
          </p:nvPr>
        </p:nvPicPr>
        <p:blipFill rotWithShape="1">
          <a:blip r:embed="rId2"/>
          <a:srcRect t="-1261" r="50000" b="4730"/>
          <a:stretch/>
        </p:blipFill>
        <p:spPr>
          <a:xfrm>
            <a:off x="2120900" y="922124"/>
            <a:ext cx="7213600" cy="5570751"/>
          </a:xfrm>
          <a:prstGeom prst="rect">
            <a:avLst/>
          </a:prstGeom>
        </p:spPr>
      </p:pic>
    </p:spTree>
    <p:extLst>
      <p:ext uri="{BB962C8B-B14F-4D97-AF65-F5344CB8AC3E}">
        <p14:creationId xmlns:p14="http://schemas.microsoft.com/office/powerpoint/2010/main" val="28160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A279-DA0C-466C-BCBB-81AF6C05915B}"/>
              </a:ext>
            </a:extLst>
          </p:cNvPr>
          <p:cNvSpPr>
            <a:spLocks noGrp="1"/>
          </p:cNvSpPr>
          <p:nvPr>
            <p:ph type="title"/>
          </p:nvPr>
        </p:nvSpPr>
        <p:spPr/>
        <p:txBody>
          <a:bodyPr/>
          <a:lstStyle/>
          <a:p>
            <a:r>
              <a:rPr lang="en-US" dirty="0"/>
              <a:t>Worklist</a:t>
            </a:r>
          </a:p>
        </p:txBody>
      </p:sp>
      <p:sp>
        <p:nvSpPr>
          <p:cNvPr id="3" name="Content Placeholder 2">
            <a:extLst>
              <a:ext uri="{FF2B5EF4-FFF2-40B4-BE49-F238E27FC236}">
                <a16:creationId xmlns:a16="http://schemas.microsoft.com/office/drawing/2014/main" id="{25A35C4C-18BD-432C-A8CE-5D65AA8D271C}"/>
              </a:ext>
            </a:extLst>
          </p:cNvPr>
          <p:cNvSpPr>
            <a:spLocks noGrp="1"/>
          </p:cNvSpPr>
          <p:nvPr>
            <p:ph idx="1"/>
          </p:nvPr>
        </p:nvSpPr>
        <p:spPr/>
        <p:txBody>
          <a:bodyPr/>
          <a:lstStyle/>
          <a:p>
            <a:r>
              <a:rPr lang="en-US" dirty="0"/>
              <a:t>Worklist shows patients awaiting collection.</a:t>
            </a:r>
          </a:p>
          <a:p>
            <a:r>
              <a:rPr lang="en-US" dirty="0"/>
              <a:t>Patients in the configured time frame will appear on the worklist.</a:t>
            </a:r>
          </a:p>
          <a:p>
            <a:r>
              <a:rPr lang="en-US" dirty="0"/>
              <a:t>The list can be filtered by time range, location, and priority. </a:t>
            </a:r>
          </a:p>
          <a:p>
            <a:r>
              <a:rPr lang="en-US" dirty="0"/>
              <a:t>The list can be sorted by location, priority, or collection time.</a:t>
            </a:r>
          </a:p>
        </p:txBody>
      </p:sp>
    </p:spTree>
    <p:extLst>
      <p:ext uri="{BB962C8B-B14F-4D97-AF65-F5344CB8AC3E}">
        <p14:creationId xmlns:p14="http://schemas.microsoft.com/office/powerpoint/2010/main" val="234606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0C4930-3D22-425A-84DE-EE37D76F3586}"/>
              </a:ext>
            </a:extLst>
          </p:cNvPr>
          <p:cNvPicPr>
            <a:picLocks noChangeAspect="1"/>
          </p:cNvPicPr>
          <p:nvPr/>
        </p:nvPicPr>
        <p:blipFill rotWithShape="1">
          <a:blip r:embed="rId2"/>
          <a:srcRect l="63854" t="70573" r="34957" b="26223"/>
          <a:stretch/>
        </p:blipFill>
        <p:spPr>
          <a:xfrm>
            <a:off x="5444795" y="3286005"/>
            <a:ext cx="467450" cy="504047"/>
          </a:xfrm>
          <a:prstGeom prst="rect">
            <a:avLst/>
          </a:prstGeom>
        </p:spPr>
      </p:pic>
      <p:pic>
        <p:nvPicPr>
          <p:cNvPr id="7" name="Picture 6">
            <a:extLst>
              <a:ext uri="{FF2B5EF4-FFF2-40B4-BE49-F238E27FC236}">
                <a16:creationId xmlns:a16="http://schemas.microsoft.com/office/drawing/2014/main" id="{503D0CBA-8303-4607-AB49-2127643BFBB4}"/>
              </a:ext>
            </a:extLst>
          </p:cNvPr>
          <p:cNvPicPr>
            <a:picLocks noChangeAspect="1"/>
          </p:cNvPicPr>
          <p:nvPr/>
        </p:nvPicPr>
        <p:blipFill rotWithShape="1">
          <a:blip r:embed="rId3"/>
          <a:srcRect l="63750" t="65067" r="34792" b="31771"/>
          <a:stretch/>
        </p:blipFill>
        <p:spPr>
          <a:xfrm>
            <a:off x="5471058" y="2780071"/>
            <a:ext cx="426720" cy="370114"/>
          </a:xfrm>
          <a:prstGeom prst="rect">
            <a:avLst/>
          </a:prstGeom>
        </p:spPr>
      </p:pic>
      <p:pic>
        <p:nvPicPr>
          <p:cNvPr id="4" name="Content Placeholder 3">
            <a:extLst>
              <a:ext uri="{FF2B5EF4-FFF2-40B4-BE49-F238E27FC236}">
                <a16:creationId xmlns:a16="http://schemas.microsoft.com/office/drawing/2014/main" id="{F704766A-A79A-45C1-9EB0-D6CDE4F3BDA4}"/>
              </a:ext>
            </a:extLst>
          </p:cNvPr>
          <p:cNvPicPr>
            <a:picLocks noGrp="1" noChangeAspect="1"/>
          </p:cNvPicPr>
          <p:nvPr>
            <p:ph idx="1"/>
          </p:nvPr>
        </p:nvPicPr>
        <p:blipFill rotWithShape="1">
          <a:blip r:embed="rId4"/>
          <a:srcRect l="60574" t="30959" r="17689" b="10342"/>
          <a:stretch/>
        </p:blipFill>
        <p:spPr>
          <a:xfrm>
            <a:off x="0" y="755649"/>
            <a:ext cx="4991100" cy="5391151"/>
          </a:xfrm>
          <a:prstGeom prst="rect">
            <a:avLst/>
          </a:prstGeom>
        </p:spPr>
      </p:pic>
      <p:sp>
        <p:nvSpPr>
          <p:cNvPr id="5" name="TextBox 4">
            <a:extLst>
              <a:ext uri="{FF2B5EF4-FFF2-40B4-BE49-F238E27FC236}">
                <a16:creationId xmlns:a16="http://schemas.microsoft.com/office/drawing/2014/main" id="{7E5F290A-5710-45CA-9C32-18FB77D6D199}"/>
              </a:ext>
            </a:extLst>
          </p:cNvPr>
          <p:cNvSpPr txBox="1"/>
          <p:nvPr/>
        </p:nvSpPr>
        <p:spPr>
          <a:xfrm>
            <a:off x="4991100" y="331350"/>
            <a:ext cx="7023100" cy="5909310"/>
          </a:xfrm>
          <a:prstGeom prst="rect">
            <a:avLst/>
          </a:prstGeom>
          <a:noFill/>
          <a:ln>
            <a:solidFill>
              <a:schemeClr val="tx1"/>
            </a:solidFill>
          </a:ln>
        </p:spPr>
        <p:txBody>
          <a:bodyPr wrap="square" rtlCol="0">
            <a:spAutoFit/>
          </a:bodyPr>
          <a:lstStyle/>
          <a:p>
            <a:pPr marL="342900" indent="-342900">
              <a:buAutoNum type="arabicPeriod"/>
            </a:pPr>
            <a:r>
              <a:rPr lang="en-US" dirty="0"/>
              <a:t>Claim Button: Claim patients for specimen collection or drop claims that you made previously.</a:t>
            </a:r>
          </a:p>
          <a:p>
            <a:pPr marL="342900" indent="-342900">
              <a:buAutoNum type="arabicPeriod"/>
            </a:pPr>
            <a:r>
              <a:rPr lang="en-US" dirty="0"/>
              <a:t>Patient Tabs: All patients shows the number of patient to be displayed and My Patients show patients that are claimed by you.</a:t>
            </a:r>
          </a:p>
          <a:p>
            <a:pPr marL="342900" indent="-342900">
              <a:buAutoNum type="arabicPeriod"/>
            </a:pPr>
            <a:r>
              <a:rPr lang="en-US" dirty="0"/>
              <a:t>Order Priority code: This will should the priority the physicians have indicated for each order. Each priority has a color associated with it.</a:t>
            </a:r>
          </a:p>
          <a:p>
            <a:pPr marL="342900" indent="-342900">
              <a:buAutoNum type="arabicPeriod"/>
            </a:pPr>
            <a:r>
              <a:rPr lang="en-US" dirty="0"/>
              <a:t>Patient List Icons: </a:t>
            </a:r>
          </a:p>
          <a:p>
            <a:r>
              <a:rPr lang="en-US" dirty="0"/>
              <a:t>	Green indicates patient is claimed by you </a:t>
            </a:r>
          </a:p>
          <a:p>
            <a:r>
              <a:rPr lang="en-US" dirty="0"/>
              <a:t>           	 Blue icon indicates the patient is claimed by someone else. The                  </a:t>
            </a:r>
          </a:p>
          <a:p>
            <a:r>
              <a:rPr lang="en-US" dirty="0"/>
              <a:t>            	Phlebotomist code will be in Blue.</a:t>
            </a:r>
          </a:p>
          <a:p>
            <a:r>
              <a:rPr lang="en-US" dirty="0"/>
              <a:t>              	Test Comment Exists</a:t>
            </a:r>
          </a:p>
          <a:p>
            <a:r>
              <a:rPr lang="en-US" dirty="0"/>
              <a:t>               </a:t>
            </a:r>
          </a:p>
          <a:p>
            <a:r>
              <a:rPr lang="en-US" dirty="0"/>
              <a:t>	Another user is in the process of collecting the specimen and                	the patient is Locked. The user code will appear in above the            	icon     </a:t>
            </a:r>
          </a:p>
          <a:p>
            <a:r>
              <a:rPr lang="en-US" dirty="0"/>
              <a:t>5. Patient and Order information: Shows Pts name, location and order collection time. If the patient has multiple orders the earliest collection time is shown followed by a number in parentheses indicating the number of orders the patient has.</a:t>
            </a:r>
          </a:p>
          <a:p>
            <a:r>
              <a:rPr lang="en-US" dirty="0"/>
              <a:t>6. Patient List Filter: Tap to change the sort and filter setting for the patient list. (This will be used when doing morning rounds.)</a:t>
            </a:r>
          </a:p>
        </p:txBody>
      </p:sp>
      <p:pic>
        <p:nvPicPr>
          <p:cNvPr id="6" name="Picture 5">
            <a:extLst>
              <a:ext uri="{FF2B5EF4-FFF2-40B4-BE49-F238E27FC236}">
                <a16:creationId xmlns:a16="http://schemas.microsoft.com/office/drawing/2014/main" id="{DDB2D5DA-0A8F-45A6-920D-3222B98099B2}"/>
              </a:ext>
            </a:extLst>
          </p:cNvPr>
          <p:cNvPicPr>
            <a:picLocks noChangeAspect="1"/>
          </p:cNvPicPr>
          <p:nvPr/>
        </p:nvPicPr>
        <p:blipFill>
          <a:blip r:embed="rId5"/>
          <a:stretch>
            <a:fillRect/>
          </a:stretch>
        </p:blipFill>
        <p:spPr>
          <a:xfrm>
            <a:off x="5556295" y="2542869"/>
            <a:ext cx="355950" cy="329977"/>
          </a:xfrm>
          <a:prstGeom prst="rect">
            <a:avLst/>
          </a:prstGeom>
        </p:spPr>
      </p:pic>
      <p:pic>
        <p:nvPicPr>
          <p:cNvPr id="9" name="Picture 8">
            <a:extLst>
              <a:ext uri="{FF2B5EF4-FFF2-40B4-BE49-F238E27FC236}">
                <a16:creationId xmlns:a16="http://schemas.microsoft.com/office/drawing/2014/main" id="{2EFE764E-1BE1-4858-B2B8-F2E090F63229}"/>
              </a:ext>
            </a:extLst>
          </p:cNvPr>
          <p:cNvPicPr>
            <a:picLocks noChangeAspect="1"/>
          </p:cNvPicPr>
          <p:nvPr/>
        </p:nvPicPr>
        <p:blipFill rotWithShape="1">
          <a:blip r:embed="rId2"/>
          <a:srcRect l="63854" t="76102" r="35055" b="21020"/>
          <a:stretch/>
        </p:blipFill>
        <p:spPr>
          <a:xfrm>
            <a:off x="5420461" y="3806737"/>
            <a:ext cx="477317" cy="504047"/>
          </a:xfrm>
          <a:prstGeom prst="rect">
            <a:avLst/>
          </a:prstGeom>
        </p:spPr>
      </p:pic>
    </p:spTree>
    <p:extLst>
      <p:ext uri="{BB962C8B-B14F-4D97-AF65-F5344CB8AC3E}">
        <p14:creationId xmlns:p14="http://schemas.microsoft.com/office/powerpoint/2010/main" val="234826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DB09-9099-4203-908F-5B42F6E7A0D3}"/>
              </a:ext>
            </a:extLst>
          </p:cNvPr>
          <p:cNvSpPr>
            <a:spLocks noGrp="1"/>
          </p:cNvSpPr>
          <p:nvPr>
            <p:ph type="title"/>
          </p:nvPr>
        </p:nvSpPr>
        <p:spPr>
          <a:xfrm>
            <a:off x="0" y="-163286"/>
            <a:ext cx="10515600" cy="1325563"/>
          </a:xfrm>
        </p:spPr>
        <p:txBody>
          <a:bodyPr/>
          <a:lstStyle/>
          <a:p>
            <a:r>
              <a:rPr lang="en-US" dirty="0"/>
              <a:t>Worklist filters</a:t>
            </a:r>
          </a:p>
        </p:txBody>
      </p:sp>
      <p:pic>
        <p:nvPicPr>
          <p:cNvPr id="7" name="Picture 6">
            <a:extLst>
              <a:ext uri="{FF2B5EF4-FFF2-40B4-BE49-F238E27FC236}">
                <a16:creationId xmlns:a16="http://schemas.microsoft.com/office/drawing/2014/main" id="{35F531D7-4DDF-48CF-BE8F-F2DDD6233A2B}"/>
              </a:ext>
            </a:extLst>
          </p:cNvPr>
          <p:cNvPicPr>
            <a:picLocks noChangeAspect="1"/>
          </p:cNvPicPr>
          <p:nvPr/>
        </p:nvPicPr>
        <p:blipFill rotWithShape="1">
          <a:blip r:embed="rId2"/>
          <a:srcRect t="6870" r="50000" b="3906"/>
          <a:stretch/>
        </p:blipFill>
        <p:spPr>
          <a:xfrm>
            <a:off x="3403600" y="229733"/>
            <a:ext cx="8788400" cy="6310735"/>
          </a:xfrm>
          <a:prstGeom prst="rect">
            <a:avLst/>
          </a:prstGeom>
          <a:ln>
            <a:solidFill>
              <a:schemeClr val="tx1"/>
            </a:solidFill>
          </a:ln>
        </p:spPr>
      </p:pic>
    </p:spTree>
    <p:extLst>
      <p:ext uri="{BB962C8B-B14F-4D97-AF65-F5344CB8AC3E}">
        <p14:creationId xmlns:p14="http://schemas.microsoft.com/office/powerpoint/2010/main" val="194283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78BC2-FF60-4288-A67C-99A82662960E}"/>
              </a:ext>
            </a:extLst>
          </p:cNvPr>
          <p:cNvSpPr>
            <a:spLocks noGrp="1"/>
          </p:cNvSpPr>
          <p:nvPr>
            <p:ph type="title"/>
          </p:nvPr>
        </p:nvSpPr>
        <p:spPr>
          <a:xfrm>
            <a:off x="736600" y="-188573"/>
            <a:ext cx="10515600" cy="1325563"/>
          </a:xfrm>
        </p:spPr>
        <p:txBody>
          <a:bodyPr/>
          <a:lstStyle/>
          <a:p>
            <a:r>
              <a:rPr lang="en-US" dirty="0"/>
              <a:t>Draw Prep Screen</a:t>
            </a:r>
          </a:p>
        </p:txBody>
      </p:sp>
      <p:sp>
        <p:nvSpPr>
          <p:cNvPr id="3" name="Content Placeholder 2">
            <a:extLst>
              <a:ext uri="{FF2B5EF4-FFF2-40B4-BE49-F238E27FC236}">
                <a16:creationId xmlns:a16="http://schemas.microsoft.com/office/drawing/2014/main" id="{F36EAD13-79E4-46CE-BEC7-1BCA64171103}"/>
              </a:ext>
            </a:extLst>
          </p:cNvPr>
          <p:cNvSpPr>
            <a:spLocks noGrp="1"/>
          </p:cNvSpPr>
          <p:nvPr>
            <p:ph idx="1"/>
          </p:nvPr>
        </p:nvSpPr>
        <p:spPr>
          <a:xfrm>
            <a:off x="736600" y="835025"/>
            <a:ext cx="10515600" cy="4351338"/>
          </a:xfrm>
        </p:spPr>
        <p:txBody>
          <a:bodyPr/>
          <a:lstStyle/>
          <a:p>
            <a:r>
              <a:rPr lang="en-US" dirty="0"/>
              <a:t>If you click once on a patient you will see Draw Prep information to the right.</a:t>
            </a:r>
          </a:p>
          <a:p>
            <a:r>
              <a:rPr lang="en-US" dirty="0"/>
              <a:t>The blue box around the patient information will indicate which patient you are viewing.</a:t>
            </a:r>
          </a:p>
          <a:p>
            <a:endParaRPr lang="en-US" dirty="0"/>
          </a:p>
        </p:txBody>
      </p:sp>
      <p:pic>
        <p:nvPicPr>
          <p:cNvPr id="4" name="Picture 3">
            <a:extLst>
              <a:ext uri="{FF2B5EF4-FFF2-40B4-BE49-F238E27FC236}">
                <a16:creationId xmlns:a16="http://schemas.microsoft.com/office/drawing/2014/main" id="{6436874A-8DDE-4AAC-9D00-9D14A9C270E5}"/>
              </a:ext>
            </a:extLst>
          </p:cNvPr>
          <p:cNvPicPr>
            <a:picLocks noChangeAspect="1"/>
          </p:cNvPicPr>
          <p:nvPr/>
        </p:nvPicPr>
        <p:blipFill rotWithShape="1">
          <a:blip r:embed="rId2"/>
          <a:srcRect t="3310" r="50000" b="54502"/>
          <a:stretch/>
        </p:blipFill>
        <p:spPr>
          <a:xfrm>
            <a:off x="809977" y="2959100"/>
            <a:ext cx="10423407" cy="3517900"/>
          </a:xfrm>
          <a:prstGeom prst="rect">
            <a:avLst/>
          </a:prstGeom>
        </p:spPr>
      </p:pic>
    </p:spTree>
    <p:extLst>
      <p:ext uri="{BB962C8B-B14F-4D97-AF65-F5344CB8AC3E}">
        <p14:creationId xmlns:p14="http://schemas.microsoft.com/office/powerpoint/2010/main" val="249782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4B04-F284-47D7-8F0D-18AC86F09360}"/>
              </a:ext>
            </a:extLst>
          </p:cNvPr>
          <p:cNvSpPr>
            <a:spLocks noGrp="1"/>
          </p:cNvSpPr>
          <p:nvPr>
            <p:ph type="title"/>
          </p:nvPr>
        </p:nvSpPr>
        <p:spPr/>
        <p:txBody>
          <a:bodyPr/>
          <a:lstStyle/>
          <a:p>
            <a:r>
              <a:rPr lang="en-US" dirty="0"/>
              <a:t>Getting ready to collect</a:t>
            </a:r>
          </a:p>
        </p:txBody>
      </p:sp>
      <p:sp>
        <p:nvSpPr>
          <p:cNvPr id="3" name="Content Placeholder 2">
            <a:extLst>
              <a:ext uri="{FF2B5EF4-FFF2-40B4-BE49-F238E27FC236}">
                <a16:creationId xmlns:a16="http://schemas.microsoft.com/office/drawing/2014/main" id="{AC1783EC-8D43-440B-8256-285A4CEC3713}"/>
              </a:ext>
            </a:extLst>
          </p:cNvPr>
          <p:cNvSpPr>
            <a:spLocks noGrp="1"/>
          </p:cNvSpPr>
          <p:nvPr>
            <p:ph idx="1"/>
          </p:nvPr>
        </p:nvSpPr>
        <p:spPr/>
        <p:txBody>
          <a:bodyPr/>
          <a:lstStyle/>
          <a:p>
            <a:r>
              <a:rPr lang="en-US" dirty="0"/>
              <a:t>Make sure you do not have any patients selected prior to scanning a patient bracelet. (If you have a patient selected and it is not the patient you are scanning you will get a warning and will not be able to proceed.) Simply click one more time on the patient and the blue box and draw prep will go away.</a:t>
            </a:r>
          </a:p>
          <a:p>
            <a:r>
              <a:rPr lang="en-US" dirty="0"/>
              <a:t>Scan your Patients Bracelet </a:t>
            </a:r>
          </a:p>
        </p:txBody>
      </p:sp>
    </p:spTree>
    <p:extLst>
      <p:ext uri="{BB962C8B-B14F-4D97-AF65-F5344CB8AC3E}">
        <p14:creationId xmlns:p14="http://schemas.microsoft.com/office/powerpoint/2010/main" val="118967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8CE8-712A-4A5F-9CA0-95A3FAD41276}"/>
              </a:ext>
            </a:extLst>
          </p:cNvPr>
          <p:cNvSpPr>
            <a:spLocks noGrp="1"/>
          </p:cNvSpPr>
          <p:nvPr>
            <p:ph type="title"/>
          </p:nvPr>
        </p:nvSpPr>
        <p:spPr/>
        <p:txBody>
          <a:bodyPr/>
          <a:lstStyle/>
          <a:p>
            <a:r>
              <a:rPr lang="en-US" dirty="0"/>
              <a:t>Patient Collection:</a:t>
            </a:r>
          </a:p>
        </p:txBody>
      </p:sp>
      <p:sp>
        <p:nvSpPr>
          <p:cNvPr id="3" name="Content Placeholder 2">
            <a:extLst>
              <a:ext uri="{FF2B5EF4-FFF2-40B4-BE49-F238E27FC236}">
                <a16:creationId xmlns:a16="http://schemas.microsoft.com/office/drawing/2014/main" id="{8FBC8485-C4A2-4E00-B2FA-C2226ED0D312}"/>
              </a:ext>
            </a:extLst>
          </p:cNvPr>
          <p:cNvSpPr>
            <a:spLocks noGrp="1"/>
          </p:cNvSpPr>
          <p:nvPr>
            <p:ph idx="1"/>
          </p:nvPr>
        </p:nvSpPr>
        <p:spPr/>
        <p:txBody>
          <a:bodyPr>
            <a:normAutofit fontScale="92500" lnSpcReduction="20000"/>
          </a:bodyPr>
          <a:lstStyle/>
          <a:p>
            <a:pPr marL="0" indent="0">
              <a:buNone/>
            </a:pPr>
            <a:r>
              <a:rPr lang="en-US" dirty="0"/>
              <a:t>1. Scan the patient’s wristband. The barcode number appears on the screen, and Collect connects with Sunquest Laboratory to retrieve the patient’s information. One of the following occurs:</a:t>
            </a:r>
          </a:p>
          <a:p>
            <a:pPr marL="0" indent="0">
              <a:buNone/>
            </a:pPr>
            <a:r>
              <a:rPr lang="en-US" dirty="0"/>
              <a:t>	• The Confirm Patient screen appears.</a:t>
            </a:r>
          </a:p>
          <a:p>
            <a:pPr marL="0" indent="0">
              <a:buNone/>
            </a:pPr>
            <a:r>
              <a:rPr lang="en-US" dirty="0"/>
              <a:t>	• A warning message alerts you that the patient ID does not match 	the patient who is selected on the worklist.</a:t>
            </a:r>
          </a:p>
          <a:p>
            <a:pPr marL="0" indent="0">
              <a:buNone/>
            </a:pPr>
            <a:r>
              <a:rPr lang="en-US" dirty="0"/>
              <a:t>	• A scanning error message appears, and you must rescan the patient 	ID or 	enter the ID manually. To manually enter the patient ID, 	proceed to Entering the Patient ID Manually.</a:t>
            </a:r>
          </a:p>
          <a:p>
            <a:pPr marL="0" indent="0">
              <a:buNone/>
            </a:pPr>
            <a:r>
              <a:rPr lang="en-US" dirty="0"/>
              <a:t>2. On the Confirm Patient screen, verify that the patient information displayed matches your patient.</a:t>
            </a:r>
          </a:p>
          <a:p>
            <a:pPr marL="0" indent="0">
              <a:buNone/>
            </a:pPr>
            <a:r>
              <a:rPr lang="en-US" dirty="0"/>
              <a:t>3. Tap Confirm.</a:t>
            </a:r>
          </a:p>
        </p:txBody>
      </p:sp>
    </p:spTree>
    <p:extLst>
      <p:ext uri="{BB962C8B-B14F-4D97-AF65-F5344CB8AC3E}">
        <p14:creationId xmlns:p14="http://schemas.microsoft.com/office/powerpoint/2010/main" val="556575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771</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(for inhouse patients)</vt:lpstr>
      <vt:lpstr>Log on to Sunquest Collect</vt:lpstr>
      <vt:lpstr>Worklist Screen will appear after logging in</vt:lpstr>
      <vt:lpstr>Worklist</vt:lpstr>
      <vt:lpstr>PowerPoint Presentation</vt:lpstr>
      <vt:lpstr>Worklist filters</vt:lpstr>
      <vt:lpstr>Draw Prep Screen</vt:lpstr>
      <vt:lpstr>Getting ready to collect</vt:lpstr>
      <vt:lpstr>Patient Collection:</vt:lpstr>
      <vt:lpstr>Patient Confirm Screen:</vt:lpstr>
      <vt:lpstr>Collect Screen</vt:lpstr>
      <vt:lpstr>Collecting and printing labels</vt:lpstr>
      <vt:lpstr>Review Screen.</vt:lpstr>
      <vt:lpstr>Session will end </vt:lpstr>
      <vt:lpstr>Morning Rounds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  (for inhouse patients)</dc:title>
  <dc:creator>Bickford, Darlene L.</dc:creator>
  <cp:lastModifiedBy>Bickford, Darlene L.</cp:lastModifiedBy>
  <cp:revision>15</cp:revision>
  <cp:lastPrinted>2019-09-30T14:14:58Z</cp:lastPrinted>
  <dcterms:created xsi:type="dcterms:W3CDTF">2019-09-27T17:57:40Z</dcterms:created>
  <dcterms:modified xsi:type="dcterms:W3CDTF">2019-10-08T20:19:15Z</dcterms:modified>
</cp:coreProperties>
</file>